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4" r:id="rId8"/>
    <p:sldId id="265"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314" autoAdjust="0"/>
  </p:normalViewPr>
  <p:slideViewPr>
    <p:cSldViewPr>
      <p:cViewPr varScale="1">
        <p:scale>
          <a:sx n="94" d="100"/>
          <a:sy n="94" d="100"/>
        </p:scale>
        <p:origin x="3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FB8D16-E416-4B52-BFCF-3A34DFB15952}"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9DA48-FD46-4158-99D6-1072BCB04C51}" type="slidenum">
              <a:rPr lang="en-US" smtClean="0"/>
              <a:t>‹#›</a:t>
            </a:fld>
            <a:endParaRPr lang="en-US"/>
          </a:p>
        </p:txBody>
      </p:sp>
    </p:spTree>
    <p:extLst>
      <p:ext uri="{BB962C8B-B14F-4D97-AF65-F5344CB8AC3E}">
        <p14:creationId xmlns:p14="http://schemas.microsoft.com/office/powerpoint/2010/main" val="227441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B8D16-E416-4B52-BFCF-3A34DFB15952}"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9DA48-FD46-4158-99D6-1072BCB04C51}" type="slidenum">
              <a:rPr lang="en-US" smtClean="0"/>
              <a:t>‹#›</a:t>
            </a:fld>
            <a:endParaRPr lang="en-US"/>
          </a:p>
        </p:txBody>
      </p:sp>
    </p:spTree>
    <p:extLst>
      <p:ext uri="{BB962C8B-B14F-4D97-AF65-F5344CB8AC3E}">
        <p14:creationId xmlns:p14="http://schemas.microsoft.com/office/powerpoint/2010/main" val="416641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B8D16-E416-4B52-BFCF-3A34DFB15952}"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9DA48-FD46-4158-99D6-1072BCB04C51}" type="slidenum">
              <a:rPr lang="en-US" smtClean="0"/>
              <a:t>‹#›</a:t>
            </a:fld>
            <a:endParaRPr lang="en-US"/>
          </a:p>
        </p:txBody>
      </p:sp>
    </p:spTree>
    <p:extLst>
      <p:ext uri="{BB962C8B-B14F-4D97-AF65-F5344CB8AC3E}">
        <p14:creationId xmlns:p14="http://schemas.microsoft.com/office/powerpoint/2010/main" val="398827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B8D16-E416-4B52-BFCF-3A34DFB15952}"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9DA48-FD46-4158-99D6-1072BCB04C51}" type="slidenum">
              <a:rPr lang="en-US" smtClean="0"/>
              <a:t>‹#›</a:t>
            </a:fld>
            <a:endParaRPr lang="en-US"/>
          </a:p>
        </p:txBody>
      </p:sp>
    </p:spTree>
    <p:extLst>
      <p:ext uri="{BB962C8B-B14F-4D97-AF65-F5344CB8AC3E}">
        <p14:creationId xmlns:p14="http://schemas.microsoft.com/office/powerpoint/2010/main" val="4212598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FB8D16-E416-4B52-BFCF-3A34DFB15952}"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9DA48-FD46-4158-99D6-1072BCB04C51}" type="slidenum">
              <a:rPr lang="en-US" smtClean="0"/>
              <a:t>‹#›</a:t>
            </a:fld>
            <a:endParaRPr lang="en-US"/>
          </a:p>
        </p:txBody>
      </p:sp>
    </p:spTree>
    <p:extLst>
      <p:ext uri="{BB962C8B-B14F-4D97-AF65-F5344CB8AC3E}">
        <p14:creationId xmlns:p14="http://schemas.microsoft.com/office/powerpoint/2010/main" val="2483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FB8D16-E416-4B52-BFCF-3A34DFB15952}" type="datetimeFigureOut">
              <a:rPr lang="en-US" smtClean="0"/>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9DA48-FD46-4158-99D6-1072BCB04C51}" type="slidenum">
              <a:rPr lang="en-US" smtClean="0"/>
              <a:t>‹#›</a:t>
            </a:fld>
            <a:endParaRPr lang="en-US"/>
          </a:p>
        </p:txBody>
      </p:sp>
    </p:spTree>
    <p:extLst>
      <p:ext uri="{BB962C8B-B14F-4D97-AF65-F5344CB8AC3E}">
        <p14:creationId xmlns:p14="http://schemas.microsoft.com/office/powerpoint/2010/main" val="410217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FB8D16-E416-4B52-BFCF-3A34DFB15952}" type="datetimeFigureOut">
              <a:rPr lang="en-US" smtClean="0"/>
              <a:t>8/26/2014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B9DA48-FD46-4158-99D6-1072BCB04C51}" type="slidenum">
              <a:rPr lang="en-US" smtClean="0"/>
              <a:t>‹#›</a:t>
            </a:fld>
            <a:endParaRPr lang="en-US"/>
          </a:p>
        </p:txBody>
      </p:sp>
    </p:spTree>
    <p:extLst>
      <p:ext uri="{BB962C8B-B14F-4D97-AF65-F5344CB8AC3E}">
        <p14:creationId xmlns:p14="http://schemas.microsoft.com/office/powerpoint/2010/main" val="150912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FB8D16-E416-4B52-BFCF-3A34DFB15952}" type="datetimeFigureOut">
              <a:rPr lang="en-US" smtClean="0"/>
              <a:t>8/26/2014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B9DA48-FD46-4158-99D6-1072BCB04C51}" type="slidenum">
              <a:rPr lang="en-US" smtClean="0"/>
              <a:t>‹#›</a:t>
            </a:fld>
            <a:endParaRPr lang="en-US"/>
          </a:p>
        </p:txBody>
      </p:sp>
    </p:spTree>
    <p:extLst>
      <p:ext uri="{BB962C8B-B14F-4D97-AF65-F5344CB8AC3E}">
        <p14:creationId xmlns:p14="http://schemas.microsoft.com/office/powerpoint/2010/main" val="357778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B8D16-E416-4B52-BFCF-3A34DFB15952}" type="datetimeFigureOut">
              <a:rPr lang="en-US" smtClean="0"/>
              <a:t>8/26/2014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B9DA48-FD46-4158-99D6-1072BCB04C51}" type="slidenum">
              <a:rPr lang="en-US" smtClean="0"/>
              <a:t>‹#›</a:t>
            </a:fld>
            <a:endParaRPr lang="en-US"/>
          </a:p>
        </p:txBody>
      </p:sp>
    </p:spTree>
    <p:extLst>
      <p:ext uri="{BB962C8B-B14F-4D97-AF65-F5344CB8AC3E}">
        <p14:creationId xmlns:p14="http://schemas.microsoft.com/office/powerpoint/2010/main" val="372360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B8D16-E416-4B52-BFCF-3A34DFB15952}" type="datetimeFigureOut">
              <a:rPr lang="en-US" smtClean="0"/>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9DA48-FD46-4158-99D6-1072BCB04C51}" type="slidenum">
              <a:rPr lang="en-US" smtClean="0"/>
              <a:t>‹#›</a:t>
            </a:fld>
            <a:endParaRPr lang="en-US"/>
          </a:p>
        </p:txBody>
      </p:sp>
    </p:spTree>
    <p:extLst>
      <p:ext uri="{BB962C8B-B14F-4D97-AF65-F5344CB8AC3E}">
        <p14:creationId xmlns:p14="http://schemas.microsoft.com/office/powerpoint/2010/main" val="13077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B8D16-E416-4B52-BFCF-3A34DFB15952}" type="datetimeFigureOut">
              <a:rPr lang="en-US" smtClean="0"/>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9DA48-FD46-4158-99D6-1072BCB04C51}" type="slidenum">
              <a:rPr lang="en-US" smtClean="0"/>
              <a:t>‹#›</a:t>
            </a:fld>
            <a:endParaRPr lang="en-US"/>
          </a:p>
        </p:txBody>
      </p:sp>
    </p:spTree>
    <p:extLst>
      <p:ext uri="{BB962C8B-B14F-4D97-AF65-F5344CB8AC3E}">
        <p14:creationId xmlns:p14="http://schemas.microsoft.com/office/powerpoint/2010/main" val="4146263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B8D16-E416-4B52-BFCF-3A34DFB15952}" type="datetimeFigureOut">
              <a:rPr lang="en-US" smtClean="0"/>
              <a:t>8/26/2014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9DA48-FD46-4158-99D6-1072BCB04C51}" type="slidenum">
              <a:rPr lang="en-US" smtClean="0"/>
              <a:t>‹#›</a:t>
            </a:fld>
            <a:endParaRPr lang="en-US"/>
          </a:p>
        </p:txBody>
      </p:sp>
    </p:spTree>
    <p:extLst>
      <p:ext uri="{BB962C8B-B14F-4D97-AF65-F5344CB8AC3E}">
        <p14:creationId xmlns:p14="http://schemas.microsoft.com/office/powerpoint/2010/main" val="2130404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pbs.org/kenburns/the-roosevel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www.pbs.org/about/news/archive/2013/how-we-got-to-now/"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www.pbs.org/about/news/archive/2014/navy-seals-announc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pbslearningmedia.org/resource/frntt.pd.google/21st-century-schools-learning-in-the-digital-age/" TargetMode="External"/><Relationship Id="rId13" Type="http://schemas.openxmlformats.org/officeDocument/2006/relationships/hyperlink" Target="http://www.pbslearningmedia.org/resource/53cd1b85-f1e3-4962-81e0-ac45e1d5dd2d/sf-jazz-jazz-in-the-middle-music/" TargetMode="External"/><Relationship Id="rId18" Type="http://schemas.openxmlformats.org/officeDocument/2006/relationships/hyperlink" Target="http://www.pbslearningmedia.org/resource/1cde1a4b-c6c7-49ca-b8df-5e399193222c/brains-and-beakers-rapping-on-science/" TargetMode="External"/><Relationship Id="rId26" Type="http://schemas.openxmlformats.org/officeDocument/2006/relationships/hyperlink" Target="http://www.pbslearningmedia.org/collection/first-ladies-of-the-united-states/?topic_id=930" TargetMode="External"/><Relationship Id="rId39" Type="http://schemas.openxmlformats.org/officeDocument/2006/relationships/hyperlink" Target="http://www.pbslearningmedia.org/collection/ccvid11/?topic_id=549" TargetMode="External"/><Relationship Id="rId3" Type="http://schemas.openxmlformats.org/officeDocument/2006/relationships/hyperlink" Target="http://www.pbslearningmedia.org/resource/2a54d422-5ad2-4d2d-a093-1ecccaa579d4/21st-century-learning/" TargetMode="External"/><Relationship Id="rId21" Type="http://schemas.openxmlformats.org/officeDocument/2006/relationships/hyperlink" Target="http://www.pbslearningmedia.org/resource/329821f4-c719-4071-9bf2-7fe0d95406cc/zeega-interactive-video/" TargetMode="External"/><Relationship Id="rId34" Type="http://schemas.openxmlformats.org/officeDocument/2006/relationships/hyperlink" Target="http://www.pbslearningmedia.org/collection/from-idea-to-solution-the-design-process/" TargetMode="External"/><Relationship Id="rId7" Type="http://schemas.openxmlformats.org/officeDocument/2006/relationships/hyperlink" Target="http://www.pbslearningmedia.org/resource/ac1cce4c-aeb3-49ca-9864-11c4ca664e0b/the-art-of-creative-coding/" TargetMode="External"/><Relationship Id="rId12" Type="http://schemas.openxmlformats.org/officeDocument/2006/relationships/hyperlink" Target="http://www.pbslearningmedia.org/resource/ate10.ate.pd.splcareers/changing-student-lives-through-advanced-technological-education/" TargetMode="External"/><Relationship Id="rId17" Type="http://schemas.openxmlformats.org/officeDocument/2006/relationships/hyperlink" Target="http://www.pbslearningmedia.org/resource/0f0997d1-714d-4553-aa5a-c9731010ff49/the-art-of-data-visualization-off-book/" TargetMode="External"/><Relationship Id="rId25" Type="http://schemas.openxmlformats.org/officeDocument/2006/relationships/hyperlink" Target="http://www.pbslearningmedia.org/collection/us-diplomacy/?topic_id=941" TargetMode="External"/><Relationship Id="rId33" Type="http://schemas.openxmlformats.org/officeDocument/2006/relationships/hyperlink" Target="http://www.pbslearningmedia.org/resource/f4fb731a-e2f7-48d7-b4ff-9d344d6b3031/beyond-the-front-page-20-journalism-and-the-common-core/" TargetMode="External"/><Relationship Id="rId38" Type="http://schemas.openxmlformats.org/officeDocument/2006/relationships/hyperlink" Target="http://www.pbslearningmedia.org/resource/wall13.pd.lead.commonlanguage/standards-as-a-common-language-for-training-and-practice/" TargetMode="External"/><Relationship Id="rId2" Type="http://schemas.openxmlformats.org/officeDocument/2006/relationships/image" Target="../media/image1.png"/><Relationship Id="rId16" Type="http://schemas.openxmlformats.org/officeDocument/2006/relationships/hyperlink" Target="http://www.pbslearningmedia.org/resource/mgbh.math.rp.stopart/the-art-of-math/" TargetMode="External"/><Relationship Id="rId20" Type="http://schemas.openxmlformats.org/officeDocument/2006/relationships/hyperlink" Target="http://www.pbslearningmedia.org/resource/3eefc948-8818-433d-958a-e343350a4041/the-first-beat-making-lab-beat-making-lab/" TargetMode="External"/><Relationship Id="rId29" Type="http://schemas.openxmlformats.org/officeDocument/2006/relationships/hyperlink" Target="http://www.pbslearningmedia.org/resource/f3dce344-a63d-435f-ad24-baf27bd975b0/f3dce344-a63d-435f-ad24-baf27bd975b0/" TargetMode="External"/><Relationship Id="rId1" Type="http://schemas.openxmlformats.org/officeDocument/2006/relationships/slideLayout" Target="../slideLayouts/slideLayout2.xml"/><Relationship Id="rId6" Type="http://schemas.openxmlformats.org/officeDocument/2006/relationships/hyperlink" Target="http://www.pbslearningmedia.org/resource/07b70ccd-c163-43d8-8281-ded6aeee6ec4/how-to-make-a-prezi/" TargetMode="External"/><Relationship Id="rId11" Type="http://schemas.openxmlformats.org/officeDocument/2006/relationships/hyperlink" Target="http://www.pbslearningmedia.org/resource/cc13.pd.21stc.geocache/educaching/" TargetMode="External"/><Relationship Id="rId24" Type="http://schemas.openxmlformats.org/officeDocument/2006/relationships/hyperlink" Target="http://www.pbslearningmedia.org/collection/united-states-presidents/" TargetMode="External"/><Relationship Id="rId32" Type="http://schemas.openxmlformats.org/officeDocument/2006/relationships/hyperlink" Target="http://www.pbslearningmedia.org/collection/ngss-eng/" TargetMode="External"/><Relationship Id="rId37" Type="http://schemas.openxmlformats.org/officeDocument/2006/relationships/hyperlink" Target="http://www.pbslearningmedia.org/collection/ccaded/" TargetMode="External"/><Relationship Id="rId40" Type="http://schemas.openxmlformats.org/officeDocument/2006/relationships/hyperlink" Target="http://www.pbslearningmedia.org/resource/npls12.pd.sci.originmoon/teaching-planetary-sciences-origin-of-the-moon/" TargetMode="External"/><Relationship Id="rId5" Type="http://schemas.openxmlformats.org/officeDocument/2006/relationships/hyperlink" Target="http://www.pbslearningmedia.org/resource/97ce92e9-85a3-4018-8390-3e9d416473af/how-to-make-an-interactive-timeline-with-timetoast/" TargetMode="External"/><Relationship Id="rId15" Type="http://schemas.openxmlformats.org/officeDocument/2006/relationships/hyperlink" Target="http://www.pbslearningmedia.org/resource/1a6720ff-3025-498d-9cda-3a3fbe0f4d5f/puppet-power-01-research/" TargetMode="External"/><Relationship Id="rId23" Type="http://schemas.openxmlformats.org/officeDocument/2006/relationships/hyperlink" Target="http://www.pbslearningmedia.org/collection/linc10/" TargetMode="External"/><Relationship Id="rId28" Type="http://schemas.openxmlformats.org/officeDocument/2006/relationships/hyperlink" Target="http://www.pbslearningmedia.org/resource/bc12c5d0-2a04-4c17-ac0e-10552fcad962/roosevelt-winner-in-landslide-election-from-the-front-page-of-the-new-york-times-9th-november-1932-newsprint-by-american-school-20th-century/" TargetMode="External"/><Relationship Id="rId36" Type="http://schemas.openxmlformats.org/officeDocument/2006/relationships/hyperlink" Target="http://www.pbslearningmedia.org/resource/mtc13.pd.math.instruct/differentiating-instruction/" TargetMode="External"/><Relationship Id="rId10" Type="http://schemas.openxmlformats.org/officeDocument/2006/relationships/hyperlink" Target="http://www.pbslearningmedia.org/resource/31d47214-e41c-4dc6-8756-f6bbc9ccd3c2/teach-civic-engagement-using-social-media-with-kqed-do-now-online-pd-module/" TargetMode="External"/><Relationship Id="rId19" Type="http://schemas.openxmlformats.org/officeDocument/2006/relationships/hyperlink" Target="http://www.pbslearningmedia.org/resource/94f36304-978d-484b-bb2d-1d3e5c801b4f/claude-monets-ultraviolet-eye-its-okay-to-be-smart-pbs-digital-studios/" TargetMode="External"/><Relationship Id="rId31" Type="http://schemas.openxmlformats.org/officeDocument/2006/relationships/hyperlink" Target="http://www.pbslearningmedia.org/collection/professional-learning-common-core/?topic_id=1061" TargetMode="External"/><Relationship Id="rId4" Type="http://schemas.openxmlformats.org/officeDocument/2006/relationships/hyperlink" Target="http://www.pbslearningmedia.org/resource/88156606-82dc-4c6e-bdc0-65cf0dc37692/digital-media-new-learners-of-the-21st-century/" TargetMode="External"/><Relationship Id="rId9" Type="http://schemas.openxmlformats.org/officeDocument/2006/relationships/hyperlink" Target="http://www.pbslearningmedia.org/resource/ates12.pd.grlecture/engaging-students-in-lecture-and-lab/" TargetMode="External"/><Relationship Id="rId14" Type="http://schemas.openxmlformats.org/officeDocument/2006/relationships/hyperlink" Target="http://www.pbslearningmedia.org/resource/60b0c334-203d-4fc6-91d5-612560ed7979/60b0c334-203d-4fc6-91d5-612560ed7979/" TargetMode="External"/><Relationship Id="rId22" Type="http://schemas.openxmlformats.org/officeDocument/2006/relationships/hyperlink" Target="http://www.pbslearningmedia.org/resource/05acffb0-592e-4b2c-a34f-77810ebece3c/teachable-moment-gravity/" TargetMode="External"/><Relationship Id="rId27" Type="http://schemas.openxmlformats.org/officeDocument/2006/relationships/hyperlink" Target="http://www.pbslearningmedia.org/resource/adcf68b4-5235-4454-85e3-59169bb4bd80/adcf68b4-5235-4454-85e3-59169bb4bd80/" TargetMode="External"/><Relationship Id="rId30" Type="http://schemas.openxmlformats.org/officeDocument/2006/relationships/hyperlink" Target="http://www.pbslearningmedia.org/resource/51b8859a-8712-435f-92b3-d90283204a73/separation-of-powers/" TargetMode="External"/><Relationship Id="rId35" Type="http://schemas.openxmlformats.org/officeDocument/2006/relationships/hyperlink" Target="http://www.pbslearningmedia.org/collection/making-the-cas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pbslearningmedia.org/resource/midlit11.soc.splclem/baseball-and-social-change-the-story-of-roberto-clemente/" TargetMode="External"/><Relationship Id="rId13" Type="http://schemas.openxmlformats.org/officeDocument/2006/relationships/hyperlink" Target="file:///D:\Content%20Map\1.%09http:\www.pbslearningmedia.org\resource\arct14.pre.artsofunny\so-funny-i-forgot-to-laugh\" TargetMode="External"/><Relationship Id="rId18" Type="http://schemas.openxmlformats.org/officeDocument/2006/relationships/hyperlink" Target="http://www.pbslearningmedia.org/resource/cd64f754-c64e-45b2-8acd-fe07ebd1e277/cd64f754-c64e-45b2-8acd-fe07ebd1e277/" TargetMode="External"/><Relationship Id="rId26" Type="http://schemas.openxmlformats.org/officeDocument/2006/relationships/hyperlink" Target="http://www.pbslearningmedia.org/collection/adptech12/" TargetMode="External"/><Relationship Id="rId39" Type="http://schemas.openxmlformats.org/officeDocument/2006/relationships/hyperlink" Target="http://www.pbslearningmedia.org/resource/sf10.sci.ps.psci.soliqgas.shakeit/give-it-a-shake-cornstarch-comes-alive/" TargetMode="External"/><Relationship Id="rId3" Type="http://schemas.openxmlformats.org/officeDocument/2006/relationships/hyperlink" Target="http://www.pbslearningmedia.org/resource/5a5e1c4f-deb6-4f60-9f06-c292ab11c8db/flamenco-dance-studio-field-trip/" TargetMode="External"/><Relationship Id="rId21" Type="http://schemas.openxmlformats.org/officeDocument/2006/relationships/hyperlink" Target="http://www.pbslearningmedia.org/resource/cc13.pd.chred.blockbully/block-the-bullying/" TargetMode="External"/><Relationship Id="rId34" Type="http://schemas.openxmlformats.org/officeDocument/2006/relationships/hyperlink" Target="http://www.pbslearningmedia.org/collection/mss/" TargetMode="External"/><Relationship Id="rId7" Type="http://schemas.openxmlformats.org/officeDocument/2006/relationships/hyperlink" Target="http://www.pbslearningmedia.org/resource/7e86373d-2cc2-4ab5-9e51-5cec64e4f569/webinar-latino-americans/" TargetMode="External"/><Relationship Id="rId12" Type="http://schemas.openxmlformats.org/officeDocument/2006/relationships/hyperlink" Target="http://www.pbslearningmedia.org/resource/tf13.pre.soc.commlisten/thomas-friends-pump-your-pistons-and-listen/" TargetMode="External"/><Relationship Id="rId17" Type="http://schemas.openxmlformats.org/officeDocument/2006/relationships/hyperlink" Target="http://www.pbslearningmedia.org/resource/tdc02.sci.life.reg.teenbrain/the-teenage-brain/" TargetMode="External"/><Relationship Id="rId25" Type="http://schemas.openxmlformats.org/officeDocument/2006/relationships/hyperlink" Target="http://www.pbslearningmedia.org/resource/c3215522-a19a-46d3-b38c-79d8e2c9e13a/" TargetMode="External"/><Relationship Id="rId33" Type="http://schemas.openxmlformats.org/officeDocument/2006/relationships/hyperlink" Target="http://www.pbslearningmedia.org/collection/thnkgard/" TargetMode="External"/><Relationship Id="rId38" Type="http://schemas.openxmlformats.org/officeDocument/2006/relationships/hyperlink" Target="http://www.pbslearningmedia.org/collection/scigirls/?topic_id=796" TargetMode="External"/><Relationship Id="rId2" Type="http://schemas.openxmlformats.org/officeDocument/2006/relationships/image" Target="../media/image1.png"/><Relationship Id="rId16" Type="http://schemas.openxmlformats.org/officeDocument/2006/relationships/hyperlink" Target="http://www.pbslearningmedia.org/resource/3f9bec65-e95d-4836-a025-9100c7e319fd/crumpled-paper/" TargetMode="External"/><Relationship Id="rId20" Type="http://schemas.openxmlformats.org/officeDocument/2006/relationships/hyperlink" Target="http://www.pbslearningmedia.org/resource/7d4b3ee9-0856-48f7-85ca-6503140cc22b/7d4b3ee9-0856-48f7-85ca-6503140cc22b/" TargetMode="External"/><Relationship Id="rId29" Type="http://schemas.openxmlformats.org/officeDocument/2006/relationships/hyperlink" Target="http://www.pbslearningmedia.org/collection/from-idea-to-solution-the-design-process/" TargetMode="External"/><Relationship Id="rId1" Type="http://schemas.openxmlformats.org/officeDocument/2006/relationships/slideLayout" Target="../slideLayouts/slideLayout2.xml"/><Relationship Id="rId6" Type="http://schemas.openxmlformats.org/officeDocument/2006/relationships/hyperlink" Target="http://www.pbslearningmedia.org/collection/latino-americans/" TargetMode="External"/><Relationship Id="rId11" Type="http://schemas.openxmlformats.org/officeDocument/2006/relationships/hyperlink" Target="http://www.pbslearningmedia.org/resource/da0747a0-f918-4d1b-92f6-a043902bbf71/the-storm-that-swept-mexico-revolutionary-leaders/" TargetMode="External"/><Relationship Id="rId24" Type="http://schemas.openxmlformats.org/officeDocument/2006/relationships/hyperlink" Target="http://www.pbslearningmedia.org/resource/nsn12.sci.engin.design.robots/wearable-robots/" TargetMode="External"/><Relationship Id="rId32" Type="http://schemas.openxmlformats.org/officeDocument/2006/relationships/hyperlink" Target="http://www.pbslearningmedia.org/collection/makers/?topic_id=665" TargetMode="External"/><Relationship Id="rId37" Type="http://schemas.openxmlformats.org/officeDocument/2006/relationships/hyperlink" Target="http://www.pbslearningmedia.org/resource/tch12.sci.phys.stem.catapult/the-catapult-project/" TargetMode="External"/><Relationship Id="rId5" Type="http://schemas.openxmlformats.org/officeDocument/2006/relationships/hyperlink" Target="http://www.pbslearningmedia.org/resource/9d66f936-39c7-4404-acfb-1ff8aa72b160/hispanic-exploration-in-america/" TargetMode="External"/><Relationship Id="rId15" Type="http://schemas.openxmlformats.org/officeDocument/2006/relationships/hyperlink" Target="http://www.pbslearningmedia.org/resource/ae8b7a54-fef0-4c87-932d-1de5f52c523c/stand-up-to-bullying/" TargetMode="External"/><Relationship Id="rId23" Type="http://schemas.openxmlformats.org/officeDocument/2006/relationships/hyperlink" Target="http://www.pbslearningmedia.org/resource/b64bcdd7-434b-4a24-bfb5-5da0611f5b9c/b64bcdd7-434b-4a24-bfb5-5da0611f5b9c/" TargetMode="External"/><Relationship Id="rId28" Type="http://schemas.openxmlformats.org/officeDocument/2006/relationships/hyperlink" Target="http://www.pbslearningmedia.org/resource/cfca18da-c9c3-475c-87a0-71baced5dce0/tips-for-cultivating-innovative-thinking-in-your-classroom/" TargetMode="External"/><Relationship Id="rId36" Type="http://schemas.openxmlformats.org/officeDocument/2006/relationships/hyperlink" Target="http://www.pbslearningmedia.org/resource/bdc865d3-aee1-4af4-9172-6d1faf196f6a/bdc865d3-aee1-4af4-9172-6d1faf196f6a/" TargetMode="External"/><Relationship Id="rId10" Type="http://schemas.openxmlformats.org/officeDocument/2006/relationships/hyperlink" Target="http://www.pbslearningmedia.org/collection/the-graduates-los-graduados/" TargetMode="External"/><Relationship Id="rId19" Type="http://schemas.openxmlformats.org/officeDocument/2006/relationships/hyperlink" Target="http://www.pbslearningmedia.org/resource/e21f0c12-cf9a-4612-94c6-311cf40603f9/nfl-bullying-case-sparks-debate-over-race-sport-and-culture/" TargetMode="External"/><Relationship Id="rId31" Type="http://schemas.openxmlformats.org/officeDocument/2006/relationships/hyperlink" Target="http://www.pbslearningmedia.org/resource/rtttec13.ela.fdn.pexpseed-1/experimenting-with-seeds/" TargetMode="External"/><Relationship Id="rId4" Type="http://schemas.openxmlformats.org/officeDocument/2006/relationships/hyperlink" Target="http://www.pbslearningmedia.org/collection/oh-noah/" TargetMode="External"/><Relationship Id="rId9" Type="http://schemas.openxmlformats.org/officeDocument/2006/relationships/hyperlink" Target="http://www.pbslearningmedia.org/resource/adlit08.wh.exch.maya/deciphering-the-maya-code/" TargetMode="External"/><Relationship Id="rId14" Type="http://schemas.openxmlformats.org/officeDocument/2006/relationships/hyperlink" Target="http://www.pbslearningmedia.org/resource/msrb12.ela.walksdog/martha-walks-the-dog/" TargetMode="External"/><Relationship Id="rId22" Type="http://schemas.openxmlformats.org/officeDocument/2006/relationships/hyperlink" Target="http://www.pbslearningmedia.org/collection/be-inspired-be-an-innovator/" TargetMode="External"/><Relationship Id="rId27" Type="http://schemas.openxmlformats.org/officeDocument/2006/relationships/hyperlink" Target="http://www.pbslearningmedia.org/resource/5218a364-0f8e-499f-a6da-fc4f6c03cac3/" TargetMode="External"/><Relationship Id="rId30" Type="http://schemas.openxmlformats.org/officeDocument/2006/relationships/hyperlink" Target="http://www.pbslearningmedia.org/resource/60082661-a618-4848-825b-d64e53c0d781/" TargetMode="External"/><Relationship Id="rId35" Type="http://schemas.openxmlformats.org/officeDocument/2006/relationships/hyperlink" Target="http://www.pbslearningmedia.org/resource/phy03.sci.phys.mfw.zpendulum/experimenting-with-a-pendulu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pbslearningmedia.org/resource/d541f5e1-1924-453f-979d-14e4333523f4/d541f5e1-1924-453f-979d-14e4333523f4/" TargetMode="External"/><Relationship Id="rId13" Type="http://schemas.openxmlformats.org/officeDocument/2006/relationships/hyperlink" Target="http://www.pbslearningmedia.org/collection/flippedlearning/" TargetMode="External"/><Relationship Id="rId18" Type="http://schemas.openxmlformats.org/officeDocument/2006/relationships/hyperlink" Target="http://www.pbslearningmedia.org/collection/edtalk/" TargetMode="External"/><Relationship Id="rId26" Type="http://schemas.openxmlformats.org/officeDocument/2006/relationships/hyperlink" Target="http://www.pbslearningmedia.org/resource/f6ac8ced-923e-4de6-a382-791ad88bb60b/tammy-duckworths-story-congresswomen-advocating-veterans-rights-coming-back-with-wes-moore/" TargetMode="External"/><Relationship Id="rId39" Type="http://schemas.openxmlformats.org/officeDocument/2006/relationships/hyperlink" Target="http://www.pbslearningmedia.org/resource/foa10.sci.living.gen.migsens/migration-sensations/" TargetMode="External"/><Relationship Id="rId3" Type="http://schemas.openxmlformats.org/officeDocument/2006/relationships/hyperlink" Target="http://www.pbslearningmedia.org/resource/6b5b585c-b1f7-4521-a4de-c664b1643c83/happy-halloween-peg-cat/" TargetMode="External"/><Relationship Id="rId21" Type="http://schemas.openxmlformats.org/officeDocument/2006/relationships/hyperlink" Target="http://www.pbslearningmedia.org/resource/cc13.pd.tech.centskills/learning-in-the-21st-century/" TargetMode="External"/><Relationship Id="rId34" Type="http://schemas.openxmlformats.org/officeDocument/2006/relationships/hyperlink" Target="http://www.pbslearningmedia.org/collection/social-studies-and-world-history-through-music-and-dance/" TargetMode="External"/><Relationship Id="rId7" Type="http://schemas.openxmlformats.org/officeDocument/2006/relationships/hyperlink" Target="http://www.pbslearningmedia.org/resource/f37582e2-ce4a-4a13-9547-1a528fadc42c/haunted-house-for-good/" TargetMode="External"/><Relationship Id="rId12" Type="http://schemas.openxmlformats.org/officeDocument/2006/relationships/image" Target="../media/image1.png"/><Relationship Id="rId17" Type="http://schemas.openxmlformats.org/officeDocument/2006/relationships/hyperlink" Target="http://www.pbslearningmedia.org/resource/6de803d1-70a1-45af-9532-09caef02dd97/ccmp5-use-appropriate-tools-strategically/" TargetMode="External"/><Relationship Id="rId25" Type="http://schemas.openxmlformats.org/officeDocument/2006/relationships/hyperlink" Target="http://www.pbslearningmedia.org/resource/0bc1420f-7783-4ae3-b4a1-b52b75e162a8/" TargetMode="External"/><Relationship Id="rId33" Type="http://schemas.openxmlformats.org/officeDocument/2006/relationships/hyperlink" Target="http://www.pbslearningmedia.org/collection/around-the-globe-united-kingdom/?topic_id=1115" TargetMode="External"/><Relationship Id="rId38" Type="http://schemas.openxmlformats.org/officeDocument/2006/relationships/hyperlink" Target="http://www.pbslearningmedia.org/collection/wa/?topic_id=534" TargetMode="External"/><Relationship Id="rId2" Type="http://schemas.openxmlformats.org/officeDocument/2006/relationships/hyperlink" Target="http://www.pbslearningmedia.org/resource/77e915a9-f6e7-44c2-8aed-27e3957d8df2/77e915a9-f6e7-44c2-8aed-27e3957d8df2/" TargetMode="External"/><Relationship Id="rId16" Type="http://schemas.openxmlformats.org/officeDocument/2006/relationships/hyperlink" Target="http://www.pbslearningmedia.org/resource/83f0beff-a14a-434d-b551-4b53e3dee640/ted-talks-education-build-relationships-with-your-students/" TargetMode="External"/><Relationship Id="rId20" Type="http://schemas.openxmlformats.org/officeDocument/2006/relationships/hyperlink" Target="http://www.pbslearningmedia.org/resource/npe11.pd.sci.spldigmed/powerful-learning-with-digital-media-in-the-physics-classroom/" TargetMode="External"/><Relationship Id="rId29" Type="http://schemas.openxmlformats.org/officeDocument/2006/relationships/hyperlink" Target="http://www.pbslearningmedia.org/resource/f545411d-533c-4fcb-9a83-1ab167195f78/d-day-veterans-return-to-normandy-70-years-later/" TargetMode="External"/><Relationship Id="rId1" Type="http://schemas.openxmlformats.org/officeDocument/2006/relationships/slideLayout" Target="../slideLayouts/slideLayout2.xml"/><Relationship Id="rId6" Type="http://schemas.openxmlformats.org/officeDocument/2006/relationships/hyperlink" Target="http://www.pbslearningmedia.org/resource/a0a5110f-373a-4aee-a515-b2a1a70ded73/its-halloween-night-fizzys-lunch-lab/" TargetMode="External"/><Relationship Id="rId11" Type="http://schemas.openxmlformats.org/officeDocument/2006/relationships/hyperlink" Target="http://www.pbslearningmedia.org/resource/shak13.ela.lit.super/supernatural-elements-in-william-shakespear/" TargetMode="External"/><Relationship Id="rId24" Type="http://schemas.openxmlformats.org/officeDocument/2006/relationships/hyperlink" Target="http://www.pbslearningmedia.org/resource/arct14.hpe.mqujourney/kortney-clemons-a-veterans-journey/" TargetMode="External"/><Relationship Id="rId32" Type="http://schemas.openxmlformats.org/officeDocument/2006/relationships/hyperlink" Target="http://www.pbslearningmedia.org/collection/around-the-world-china-whcp/?topic_id=1006" TargetMode="External"/><Relationship Id="rId37" Type="http://schemas.openxmlformats.org/officeDocument/2006/relationships/hyperlink" Target="http://www.pbslearningmedia.org/resource/87c31120-b3c4-405e-8ab1-e588d328d8e4/what-can-you-do-with-geography/" TargetMode="External"/><Relationship Id="rId5" Type="http://schemas.openxmlformats.org/officeDocument/2006/relationships/hyperlink" Target="http://www.pbslearningmedia.org/resource/65e4f67c-d380-4f6e-afc4-fe6d94c6917d/65e4f67c-d380-4f6e-afc4-fe6d94c6917d/" TargetMode="External"/><Relationship Id="rId15" Type="http://schemas.openxmlformats.org/officeDocument/2006/relationships/hyperlink" Target="http://www.pbslearningmedia.org/collection/digital-tools/" TargetMode="External"/><Relationship Id="rId23" Type="http://schemas.openxmlformats.org/officeDocument/2006/relationships/hyperlink" Target="http://www.pbslearningmedia.org/collection/soldiers-veterans-and-war-in-american-life/?topic_id=1171" TargetMode="External"/><Relationship Id="rId28" Type="http://schemas.openxmlformats.org/officeDocument/2006/relationships/hyperlink" Target="http://www.pbslearningmedia.org/resource/pe08.rla.genre.poetry.komunfacin/" TargetMode="External"/><Relationship Id="rId36" Type="http://schemas.openxmlformats.org/officeDocument/2006/relationships/hyperlink" Target="http://www.pbslearningmedia.org/resource/psu10sci.vid.geospatial.histgeog/geospatial-revolution-history-of-geography/" TargetMode="External"/><Relationship Id="rId10" Type="http://schemas.openxmlformats.org/officeDocument/2006/relationships/hyperlink" Target="http://www.pbslearningmedia.org/collection/pbs-newshour-presents-neuroscience-and-zombies/" TargetMode="External"/><Relationship Id="rId19" Type="http://schemas.openxmlformats.org/officeDocument/2006/relationships/hyperlink" Target="http://www.pbslearningmedia.org/resource/52a24da2-c718-4f96-add8-d71c01258ded/join-k-12-tech-expert-leslie-fisher-as-she-explores-how-to-successfully-integrate-mobile-technology-into-the-classroom-leslie-will-explore-top-applications-practical-tips-and-solutions-for-overcomi/" TargetMode="External"/><Relationship Id="rId31" Type="http://schemas.openxmlformats.org/officeDocument/2006/relationships/hyperlink" Target="http://www.pbslearningmedia.org/collection/around-the-globe-france/?topic_id=947" TargetMode="External"/><Relationship Id="rId4" Type="http://schemas.openxmlformats.org/officeDocument/2006/relationships/hyperlink" Target="http://www.pbslearningmedia.org/resource/66e1988f-53a3-4453-9feb-ec401e157cb0/printable-halloween-super-why/" TargetMode="External"/><Relationship Id="rId9" Type="http://schemas.openxmlformats.org/officeDocument/2006/relationships/hyperlink" Target="http://www.pbslearningmedia.org/resource/1b9604ff-97de-4b57-866c-dc67c07911af/why-do-things-sound-scary-its-okay-to-be-smart-pbs-digital-studios/" TargetMode="External"/><Relationship Id="rId14" Type="http://schemas.openxmlformats.org/officeDocument/2006/relationships/hyperlink" Target="http://www.pbslearningmedia.org/resource/88156606-82dc-4c6e-bdc0-65cf0dc37692/digital-media-new-learners-of-the-21st-century/" TargetMode="External"/><Relationship Id="rId22" Type="http://schemas.openxmlformats.org/officeDocument/2006/relationships/hyperlink" Target="http://www.pbslearningmedia.org/resource/ffbc68b3-4bab-48a3-84cb-d44837bb9376/" TargetMode="External"/><Relationship Id="rId27" Type="http://schemas.openxmlformats.org/officeDocument/2006/relationships/hyperlink" Target="http://www.pbslearningmedia.org/resource/5befce11-0550-4b27-9a5f-0000769eb84e/" TargetMode="External"/><Relationship Id="rId30" Type="http://schemas.openxmlformats.org/officeDocument/2006/relationships/hyperlink" Target="http://www.pbslearningmedia.org/resource/ae72e93d-862b-4e05-a5dd-fb28db4e9f61/" TargetMode="External"/><Relationship Id="rId35" Type="http://schemas.openxmlformats.org/officeDocument/2006/relationships/hyperlink" Target="http://www.pbslearningmedia.org/collection/global-learning-and-awareness/?topic_id=919"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bslearningmedia.org/collection/mathcore/" TargetMode="External"/><Relationship Id="rId3" Type="http://schemas.openxmlformats.org/officeDocument/2006/relationships/hyperlink" Target="http://www.pbslearningmedia.org/search/?q=math&amp;order=&amp;selected_facets=grades_exact:PreK" TargetMode="External"/><Relationship Id="rId7" Type="http://schemas.openxmlformats.org/officeDocument/2006/relationships/hyperlink" Target="http://www.pbslearningmedia.org/resource/bc38f963-418d-44bf-bfa4-b10f8344ea69/i-3-math-percent-as-a-rate/" TargetMode="External"/><Relationship Id="rId12" Type="http://schemas.openxmlformats.org/officeDocument/2006/relationships/hyperlink" Target="http://www.pbslearningmedia.org/collection/GTM11/"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pbslearningmedia.org/collection/khan-academy-mathematics/?utm_source=CampaignLandingPage&amp;utm_medium=Link&amp;utm_campaign=Math2014" TargetMode="External"/><Relationship Id="rId11" Type="http://schemas.openxmlformats.org/officeDocument/2006/relationships/hyperlink" Target="http://www.pbslearningmedia.org/resource/muenmathnsaddinverse/additive-inverse/" TargetMode="External"/><Relationship Id="rId5" Type="http://schemas.openxmlformats.org/officeDocument/2006/relationships/hyperlink" Target="http://www.pbslearningmedia.org/resource/4ecb8e70-f04c-4417-a756-5a5c23fb8a24/move-that-math/" TargetMode="External"/><Relationship Id="rId10" Type="http://schemas.openxmlformats.org/officeDocument/2006/relationships/hyperlink" Target="http://www.pbslearningmedia.org/resource/de6cefeb-2a77-487f-9801-064506b0d823/statistics-and-probability/" TargetMode="External"/><Relationship Id="rId4" Type="http://schemas.openxmlformats.org/officeDocument/2006/relationships/hyperlink" Target="http://www.pbslearningmedia.org/collection/mathisawesum/" TargetMode="External"/><Relationship Id="rId9" Type="http://schemas.openxmlformats.org/officeDocument/2006/relationships/hyperlink" Target="http://www.pbslearningmedia.org/resource/37b5f2e9-d7f5-4714-914f-a753039389b1/adding-negative-numbers-mean-girls-and-darth-vader-pbs-math-club/"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590800"/>
            <a:ext cx="7086600" cy="707886"/>
          </a:xfrm>
          <a:prstGeom prst="rect">
            <a:avLst/>
          </a:prstGeom>
          <a:noFill/>
        </p:spPr>
        <p:txBody>
          <a:bodyPr wrap="square" rtlCol="0">
            <a:spAutoFit/>
          </a:bodyPr>
          <a:lstStyle/>
          <a:p>
            <a:r>
              <a:rPr lang="en-US" sz="4000" dirty="0" smtClean="0">
                <a:solidFill>
                  <a:schemeClr val="tx1">
                    <a:lumMod val="65000"/>
                    <a:lumOff val="35000"/>
                  </a:schemeClr>
                </a:solidFill>
              </a:rPr>
              <a:t>PBS LearningMedia Content Map</a:t>
            </a:r>
            <a:endParaRPr lang="en-US" sz="3600" dirty="0">
              <a:solidFill>
                <a:schemeClr val="tx1">
                  <a:lumMod val="65000"/>
                  <a:lumOff val="35000"/>
                </a:schemeClr>
              </a:solidFill>
            </a:endParaRPr>
          </a:p>
        </p:txBody>
      </p:sp>
      <p:sp>
        <p:nvSpPr>
          <p:cNvPr id="5" name="TextBox 4"/>
          <p:cNvSpPr txBox="1"/>
          <p:nvPr/>
        </p:nvSpPr>
        <p:spPr>
          <a:xfrm>
            <a:off x="533400" y="3200400"/>
            <a:ext cx="5715000" cy="461665"/>
          </a:xfrm>
          <a:prstGeom prst="rect">
            <a:avLst/>
          </a:prstGeom>
          <a:noFill/>
        </p:spPr>
        <p:txBody>
          <a:bodyPr wrap="square" rtlCol="0">
            <a:spAutoFit/>
          </a:bodyPr>
          <a:lstStyle/>
          <a:p>
            <a:r>
              <a:rPr lang="en-US" sz="2400" dirty="0" smtClean="0">
                <a:solidFill>
                  <a:schemeClr val="tx1">
                    <a:lumMod val="50000"/>
                    <a:lumOff val="50000"/>
                  </a:schemeClr>
                </a:solidFill>
              </a:rPr>
              <a:t>September-November, 2014</a:t>
            </a:r>
            <a:endParaRPr lang="en-US" sz="2000" dirty="0">
              <a:solidFill>
                <a:schemeClr val="tx1">
                  <a:lumMod val="50000"/>
                  <a:lumOff val="50000"/>
                </a:schemeClr>
              </a:solidFill>
            </a:endParaRPr>
          </a:p>
        </p:txBody>
      </p:sp>
      <p:sp>
        <p:nvSpPr>
          <p:cNvPr id="6" name="Rectangle 5"/>
          <p:cNvSpPr/>
          <p:nvPr/>
        </p:nvSpPr>
        <p:spPr>
          <a:xfrm>
            <a:off x="609600" y="385841"/>
            <a:ext cx="8148320" cy="3761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81000" y="228600"/>
            <a:ext cx="2362200" cy="678793"/>
          </a:xfrm>
          <a:prstGeom prst="rect">
            <a:avLst/>
          </a:prstGeom>
        </p:spPr>
      </p:pic>
      <p:sp>
        <p:nvSpPr>
          <p:cNvPr id="8" name="Text Box 2"/>
          <p:cNvSpPr txBox="1"/>
          <p:nvPr/>
        </p:nvSpPr>
        <p:spPr>
          <a:xfrm>
            <a:off x="533400" y="3886200"/>
            <a:ext cx="8077200" cy="1447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defRPr/>
            </a:pPr>
            <a:r>
              <a:rPr lang="en-US" altLang="en-US" sz="1600" dirty="0" smtClean="0">
                <a:solidFill>
                  <a:srgbClr val="7F7F7F"/>
                </a:solidFill>
                <a:ea typeface="Calibri" pitchFamily="34" charset="0"/>
              </a:rPr>
              <a:t>The Content </a:t>
            </a:r>
            <a:r>
              <a:rPr lang="en-US" altLang="en-US" sz="1600" dirty="0">
                <a:solidFill>
                  <a:srgbClr val="7F7F7F"/>
                </a:solidFill>
                <a:ea typeface="Calibri" pitchFamily="34" charset="0"/>
              </a:rPr>
              <a:t>Map is designed to </a:t>
            </a:r>
            <a:r>
              <a:rPr lang="en-US" altLang="en-US" sz="1600" dirty="0" smtClean="0">
                <a:solidFill>
                  <a:srgbClr val="7F7F7F"/>
                </a:solidFill>
                <a:ea typeface="Calibri" pitchFamily="34" charset="0"/>
              </a:rPr>
              <a:t>help librarians and media specialists be the clearinghouse for using PBS </a:t>
            </a:r>
            <a:r>
              <a:rPr lang="en-US" altLang="en-US" sz="1600" dirty="0" smtClean="0">
                <a:solidFill>
                  <a:srgbClr val="7F7F7F"/>
                </a:solidFill>
                <a:ea typeface="Calibri" pitchFamily="34" charset="0"/>
              </a:rPr>
              <a:t>L</a:t>
            </a:r>
            <a:r>
              <a:rPr lang="en-US" altLang="en-US" sz="1600" dirty="0" smtClean="0">
                <a:solidFill>
                  <a:srgbClr val="7F7F7F"/>
                </a:solidFill>
                <a:ea typeface="Calibri" pitchFamily="34" charset="0"/>
              </a:rPr>
              <a:t>earningMedia in a school or district.  These people can select whether or not any of these resources need to be sent on to specific teachers based on what the librarian knows is going on in the classroom.  The librarian or media specialist knows shat teachers, what subjects, appropriate ages!</a:t>
            </a:r>
          </a:p>
          <a:p>
            <a:pPr>
              <a:defRPr/>
            </a:pPr>
            <a:endParaRPr lang="en-US" altLang="en-US" sz="1600" dirty="0">
              <a:solidFill>
                <a:srgbClr val="7F7F7F"/>
              </a:solidFill>
              <a:ea typeface="Calibri" pitchFamily="34" charset="0"/>
            </a:endParaRPr>
          </a:p>
          <a:p>
            <a:pPr>
              <a:defRPr/>
            </a:pPr>
            <a:r>
              <a:rPr lang="en-US" altLang="en-US" sz="1600" dirty="0" smtClean="0">
                <a:solidFill>
                  <a:srgbClr val="7F7F7F"/>
                </a:solidFill>
                <a:ea typeface="Calibri" pitchFamily="34" charset="0"/>
              </a:rPr>
              <a:t>This map </a:t>
            </a:r>
            <a:r>
              <a:rPr lang="en-US" altLang="en-US" sz="1600" dirty="0">
                <a:solidFill>
                  <a:srgbClr val="7F7F7F"/>
                </a:solidFill>
                <a:ea typeface="Calibri" pitchFamily="34" charset="0"/>
              </a:rPr>
              <a:t>includes a calendar with weekly themes that will be reflected across each of PBS LearningMedia’s marketing channels from </a:t>
            </a:r>
            <a:r>
              <a:rPr lang="en-US" altLang="en-US" sz="1600" dirty="0" smtClean="0">
                <a:solidFill>
                  <a:srgbClr val="7F7F7F"/>
                </a:solidFill>
                <a:ea typeface="Calibri" pitchFamily="34" charset="0"/>
              </a:rPr>
              <a:t>September to November. </a:t>
            </a:r>
          </a:p>
        </p:txBody>
      </p:sp>
      <p:cxnSp>
        <p:nvCxnSpPr>
          <p:cNvPr id="9" name="Straight Connector 8"/>
          <p:cNvCxnSpPr/>
          <p:nvPr/>
        </p:nvCxnSpPr>
        <p:spPr>
          <a:xfrm>
            <a:off x="609600" y="3733800"/>
            <a:ext cx="776885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249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0759" y="992548"/>
            <a:ext cx="4448175" cy="3065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TextBox 24"/>
          <p:cNvSpPr txBox="1"/>
          <p:nvPr/>
        </p:nvSpPr>
        <p:spPr>
          <a:xfrm>
            <a:off x="457200" y="1047690"/>
            <a:ext cx="7848600" cy="338554"/>
          </a:xfrm>
          <a:prstGeom prst="rect">
            <a:avLst/>
          </a:prstGeom>
          <a:noFill/>
        </p:spPr>
        <p:txBody>
          <a:bodyPr wrap="square" rtlCol="0">
            <a:spAutoFit/>
          </a:bodyPr>
          <a:lstStyle/>
          <a:p>
            <a:r>
              <a:rPr lang="en-US" sz="1600" dirty="0">
                <a:solidFill>
                  <a:schemeClr val="tx1">
                    <a:lumMod val="65000"/>
                    <a:lumOff val="35000"/>
                  </a:schemeClr>
                </a:solidFill>
              </a:rPr>
              <a:t>Weekly </a:t>
            </a:r>
            <a:r>
              <a:rPr lang="en-US" sz="1600" dirty="0" smtClean="0">
                <a:solidFill>
                  <a:schemeClr val="tx1">
                    <a:lumMod val="65000"/>
                    <a:lumOff val="35000"/>
                  </a:schemeClr>
                </a:solidFill>
              </a:rPr>
              <a:t>Content Themes: September</a:t>
            </a:r>
            <a:endParaRPr lang="en-US" sz="1600" dirty="0">
              <a:solidFill>
                <a:schemeClr val="tx1">
                  <a:lumMod val="65000"/>
                  <a:lumOff val="35000"/>
                </a:schemeClr>
              </a:solidFill>
            </a:endParaRPr>
          </a:p>
        </p:txBody>
      </p:sp>
      <p:cxnSp>
        <p:nvCxnSpPr>
          <p:cNvPr id="26" name="Straight Connector 25"/>
          <p:cNvCxnSpPr/>
          <p:nvPr/>
        </p:nvCxnSpPr>
        <p:spPr>
          <a:xfrm>
            <a:off x="360313" y="6509796"/>
            <a:ext cx="8305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09600" y="385841"/>
            <a:ext cx="8148320" cy="3761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81000" y="228600"/>
            <a:ext cx="2362200" cy="678793"/>
          </a:xfrm>
          <a:prstGeom prst="rect">
            <a:avLst/>
          </a:prstGeom>
        </p:spPr>
      </p:pic>
      <p:sp>
        <p:nvSpPr>
          <p:cNvPr id="29" name="Text Box 2"/>
          <p:cNvSpPr txBox="1"/>
          <p:nvPr/>
        </p:nvSpPr>
        <p:spPr>
          <a:xfrm>
            <a:off x="457200" y="1524000"/>
            <a:ext cx="3754487" cy="4495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50" b="1" dirty="0" smtClean="0"/>
              <a:t>Week </a:t>
            </a:r>
            <a:r>
              <a:rPr lang="en-US" sz="1150" b="1" dirty="0"/>
              <a:t>of </a:t>
            </a:r>
            <a:r>
              <a:rPr lang="en-US" sz="1150" b="1" dirty="0" smtClean="0"/>
              <a:t>9/1</a:t>
            </a:r>
            <a:r>
              <a:rPr lang="en-US" sz="1150" dirty="0" smtClean="0"/>
              <a:t>: </a:t>
            </a:r>
            <a:r>
              <a:rPr lang="en-US" sz="1150" b="1" dirty="0" smtClean="0"/>
              <a:t>Get Your Tech On</a:t>
            </a:r>
          </a:p>
          <a:p>
            <a:pPr>
              <a:defRPr/>
            </a:pPr>
            <a:r>
              <a:rPr lang="en-US" altLang="en-US" sz="1200" dirty="0">
                <a:solidFill>
                  <a:srgbClr val="7F7F7F"/>
                </a:solidFill>
                <a:ea typeface="Calibri" pitchFamily="34" charset="0"/>
              </a:rPr>
              <a:t>This week marks the start of “Get Your Tech On 2” – a campaign designed to support educators as they integrate digital media/technology into their classrooms. Features resources address learning in the digital age. </a:t>
            </a:r>
            <a:endParaRPr lang="en-US" altLang="en-US" sz="1200" dirty="0">
              <a:solidFill>
                <a:srgbClr val="000000"/>
              </a:solidFill>
            </a:endParaRPr>
          </a:p>
          <a:p>
            <a:endParaRPr lang="en-US" sz="1150" dirty="0">
              <a:solidFill>
                <a:schemeClr val="tx1">
                  <a:lumMod val="50000"/>
                  <a:lumOff val="50000"/>
                </a:schemeClr>
              </a:solidFill>
              <a:ea typeface="Calibri"/>
              <a:cs typeface="Times New Roman"/>
            </a:endParaRPr>
          </a:p>
          <a:p>
            <a:r>
              <a:rPr lang="en-US" sz="1150" b="1" dirty="0" smtClean="0">
                <a:ea typeface="Calibri"/>
                <a:cs typeface="Times New Roman"/>
              </a:rPr>
              <a:t>Week of 9/8: Full STEAM Ahead!</a:t>
            </a:r>
          </a:p>
          <a:p>
            <a:r>
              <a:rPr lang="en-US" sz="1150" dirty="0" smtClean="0">
                <a:solidFill>
                  <a:schemeClr val="tx1">
                    <a:lumMod val="50000"/>
                    <a:lumOff val="50000"/>
                  </a:schemeClr>
                </a:solidFill>
                <a:ea typeface="Calibri"/>
                <a:cs typeface="Times New Roman"/>
              </a:rPr>
              <a:t>This theme supports National Arts in Education Week by showcasing resources that help </a:t>
            </a:r>
            <a:r>
              <a:rPr lang="en-US" sz="1150" dirty="0">
                <a:solidFill>
                  <a:prstClr val="black">
                    <a:lumMod val="50000"/>
                    <a:lumOff val="50000"/>
                  </a:prstClr>
                </a:solidFill>
              </a:rPr>
              <a:t>teachers </a:t>
            </a:r>
            <a:r>
              <a:rPr lang="en-US" sz="1150" dirty="0" smtClean="0">
                <a:solidFill>
                  <a:schemeClr val="tx1">
                    <a:lumMod val="50000"/>
                    <a:lumOff val="50000"/>
                  </a:schemeClr>
                </a:solidFill>
                <a:ea typeface="Calibri"/>
                <a:cs typeface="Times New Roman"/>
              </a:rPr>
              <a:t>bring the creative arts into STEM curriculum.</a:t>
            </a:r>
          </a:p>
          <a:p>
            <a:endParaRPr lang="en-US" sz="1150" b="1" dirty="0">
              <a:effectLst/>
              <a:ea typeface="Calibri"/>
              <a:cs typeface="Times New Roman"/>
            </a:endParaRPr>
          </a:p>
          <a:p>
            <a:r>
              <a:rPr lang="en-US" sz="1150" b="1" dirty="0" smtClean="0">
                <a:ea typeface="Calibri"/>
                <a:cs typeface="Times New Roman"/>
              </a:rPr>
              <a:t>Week of 9/15: U.S. Presidents </a:t>
            </a:r>
            <a:r>
              <a:rPr lang="en-US" sz="1150" b="1" dirty="0" smtClean="0">
                <a:solidFill>
                  <a:schemeClr val="tx1"/>
                </a:solidFill>
                <a:ea typeface="Calibri"/>
                <a:cs typeface="Times New Roman"/>
              </a:rPr>
              <a:t>Week</a:t>
            </a:r>
          </a:p>
          <a:p>
            <a:r>
              <a:rPr lang="en-US" sz="1150" dirty="0" smtClean="0">
                <a:solidFill>
                  <a:schemeClr val="tx1">
                    <a:lumMod val="50000"/>
                    <a:lumOff val="50000"/>
                  </a:schemeClr>
                </a:solidFill>
                <a:ea typeface="Calibri"/>
                <a:cs typeface="Times New Roman"/>
              </a:rPr>
              <a:t>In support of PBS’ new series </a:t>
            </a:r>
            <a:r>
              <a:rPr lang="en-US" sz="1150" dirty="0">
                <a:solidFill>
                  <a:schemeClr val="tx1">
                    <a:lumMod val="50000"/>
                    <a:lumOff val="50000"/>
                  </a:schemeClr>
                </a:solidFill>
                <a:ea typeface="Calibri"/>
                <a:cs typeface="Times New Roman"/>
                <a:hlinkClick r:id="rId4"/>
              </a:rPr>
              <a:t>The </a:t>
            </a:r>
            <a:r>
              <a:rPr lang="en-US" sz="1150" dirty="0" err="1" smtClean="0">
                <a:solidFill>
                  <a:schemeClr val="tx1">
                    <a:lumMod val="50000"/>
                    <a:lumOff val="50000"/>
                  </a:schemeClr>
                </a:solidFill>
                <a:ea typeface="Calibri"/>
                <a:cs typeface="Times New Roman"/>
                <a:hlinkClick r:id="rId4"/>
              </a:rPr>
              <a:t>Roosevelts</a:t>
            </a:r>
            <a:r>
              <a:rPr lang="en-US" sz="1150" dirty="0" smtClean="0">
                <a:solidFill>
                  <a:schemeClr val="tx1">
                    <a:lumMod val="50000"/>
                    <a:lumOff val="50000"/>
                  </a:schemeClr>
                </a:solidFill>
                <a:ea typeface="Calibri"/>
                <a:cs typeface="Times New Roman"/>
              </a:rPr>
              <a:t> premiering this week, PBS LearningMedia will feature the </a:t>
            </a:r>
            <a:r>
              <a:rPr lang="en-US" sz="1150" dirty="0">
                <a:solidFill>
                  <a:schemeClr val="tx1">
                    <a:lumMod val="50000"/>
                    <a:lumOff val="50000"/>
                  </a:schemeClr>
                </a:solidFill>
                <a:ea typeface="Calibri"/>
                <a:cs typeface="Times New Roman"/>
              </a:rPr>
              <a:t>U.S. </a:t>
            </a:r>
            <a:r>
              <a:rPr lang="en-US" sz="1150" dirty="0" smtClean="0">
                <a:solidFill>
                  <a:schemeClr val="tx1">
                    <a:lumMod val="50000"/>
                    <a:lumOff val="50000"/>
                  </a:schemeClr>
                </a:solidFill>
                <a:ea typeface="Calibri"/>
                <a:cs typeface="Times New Roman"/>
              </a:rPr>
              <a:t>Presidents (this includes new content from the program).</a:t>
            </a:r>
            <a:endParaRPr lang="en-US" sz="1150" dirty="0">
              <a:solidFill>
                <a:schemeClr val="tx1">
                  <a:lumMod val="50000"/>
                  <a:lumOff val="50000"/>
                </a:schemeClr>
              </a:solidFill>
              <a:ea typeface="Calibri"/>
              <a:cs typeface="Times New Roman"/>
            </a:endParaRPr>
          </a:p>
          <a:p>
            <a:endParaRPr lang="en-US" sz="1150" dirty="0" smtClean="0">
              <a:ea typeface="Calibri"/>
              <a:cs typeface="Times New Roman"/>
            </a:endParaRPr>
          </a:p>
          <a:p>
            <a:r>
              <a:rPr lang="en-US" sz="1150" b="1" dirty="0" smtClean="0">
                <a:effectLst/>
                <a:ea typeface="Calibri"/>
                <a:cs typeface="Times New Roman"/>
              </a:rPr>
              <a:t>Week of 9/22: Setting the Standards for Success</a:t>
            </a:r>
            <a:endParaRPr lang="en-US" sz="1150" b="1" dirty="0" smtClean="0">
              <a:ea typeface="Calibri"/>
              <a:cs typeface="Times New Roman"/>
            </a:endParaRPr>
          </a:p>
          <a:p>
            <a:r>
              <a:rPr lang="en-US" sz="1150" dirty="0" smtClean="0">
                <a:solidFill>
                  <a:prstClr val="black">
                    <a:lumMod val="50000"/>
                    <a:lumOff val="50000"/>
                  </a:prstClr>
                </a:solidFill>
              </a:rPr>
              <a:t>This week’s featured resources are designed to support teachers as they integrate the National and Common </a:t>
            </a:r>
            <a:r>
              <a:rPr lang="en-US" sz="1150" dirty="0">
                <a:solidFill>
                  <a:prstClr val="black">
                    <a:lumMod val="50000"/>
                    <a:lumOff val="50000"/>
                  </a:prstClr>
                </a:solidFill>
              </a:rPr>
              <a:t>Core State </a:t>
            </a:r>
            <a:r>
              <a:rPr lang="en-US" sz="1150" dirty="0" smtClean="0">
                <a:solidFill>
                  <a:prstClr val="black">
                    <a:lumMod val="50000"/>
                    <a:lumOff val="50000"/>
                  </a:prstClr>
                </a:solidFill>
              </a:rPr>
              <a:t>Standards</a:t>
            </a:r>
            <a:r>
              <a:rPr lang="en-US" sz="1150" dirty="0">
                <a:solidFill>
                  <a:prstClr val="black">
                    <a:lumMod val="50000"/>
                    <a:lumOff val="50000"/>
                  </a:prstClr>
                </a:solidFill>
              </a:rPr>
              <a:t> </a:t>
            </a:r>
            <a:r>
              <a:rPr lang="en-US" sz="1150" dirty="0" smtClean="0">
                <a:solidFill>
                  <a:prstClr val="black">
                    <a:lumMod val="50000"/>
                    <a:lumOff val="50000"/>
                  </a:prstClr>
                </a:solidFill>
              </a:rPr>
              <a:t>into their lessons.  </a:t>
            </a:r>
            <a:endParaRPr lang="en-US" sz="1150" b="1" dirty="0" smtClean="0">
              <a:effectLst/>
              <a:ea typeface="Calibri"/>
              <a:cs typeface="Times New Roman"/>
            </a:endParaRPr>
          </a:p>
          <a:p>
            <a:endParaRPr lang="en-US" sz="1150" dirty="0">
              <a:solidFill>
                <a:schemeClr val="tx1">
                  <a:lumMod val="50000"/>
                  <a:lumOff val="50000"/>
                </a:schemeClr>
              </a:solidFill>
              <a:effectLst/>
              <a:ea typeface="Calibri"/>
              <a:cs typeface="Times New Roman"/>
            </a:endParaRPr>
          </a:p>
          <a:p>
            <a:r>
              <a:rPr lang="en-US" sz="1150" b="1" dirty="0">
                <a:ea typeface="Calibri"/>
                <a:cs typeface="Times New Roman"/>
              </a:rPr>
              <a:t>Week of </a:t>
            </a:r>
            <a:r>
              <a:rPr lang="en-US" sz="1150" b="1" dirty="0" smtClean="0">
                <a:ea typeface="Calibri"/>
                <a:cs typeface="Times New Roman"/>
              </a:rPr>
              <a:t>9/29: Celebrating Hispanic </a:t>
            </a:r>
            <a:r>
              <a:rPr lang="en-US" sz="1150" b="1" dirty="0">
                <a:ea typeface="Calibri"/>
                <a:cs typeface="Times New Roman"/>
              </a:rPr>
              <a:t>Heritage </a:t>
            </a:r>
          </a:p>
          <a:p>
            <a:r>
              <a:rPr lang="en-US" sz="1150" dirty="0" smtClean="0">
                <a:solidFill>
                  <a:schemeClr val="tx1">
                    <a:lumMod val="50000"/>
                    <a:lumOff val="50000"/>
                  </a:schemeClr>
                </a:solidFill>
                <a:ea typeface="Calibri"/>
                <a:cs typeface="Times New Roman"/>
              </a:rPr>
              <a:t>To mark Hispanic Heritage Month, PBS LearningMedia will spotlight new Spanish-language resources alongside a rich collection of content about Hispanic history and culture.</a:t>
            </a:r>
          </a:p>
          <a:p>
            <a:endParaRPr lang="en-US" sz="1150" dirty="0">
              <a:solidFill>
                <a:schemeClr val="tx1">
                  <a:lumMod val="50000"/>
                  <a:lumOff val="50000"/>
                </a:schemeClr>
              </a:solidFill>
              <a:ea typeface="Calibri"/>
              <a:cs typeface="Times New Roman"/>
            </a:endParaRPr>
          </a:p>
          <a:p>
            <a:endParaRPr lang="en-US" sz="1150" dirty="0" smtClean="0">
              <a:solidFill>
                <a:schemeClr val="tx1">
                  <a:lumMod val="50000"/>
                  <a:lumOff val="50000"/>
                </a:schemeClr>
              </a:solidFill>
              <a:ea typeface="Calibri"/>
              <a:cs typeface="Times New Roman"/>
            </a:endParaRPr>
          </a:p>
          <a:p>
            <a:endParaRPr lang="en-US" sz="1150" dirty="0">
              <a:solidFill>
                <a:schemeClr val="tx1">
                  <a:lumMod val="50000"/>
                  <a:lumOff val="50000"/>
                </a:schemeClr>
              </a:solidFill>
              <a:ea typeface="Calibri"/>
              <a:cs typeface="Times New Roman"/>
            </a:endParaRPr>
          </a:p>
          <a:p>
            <a:pPr>
              <a:lnSpc>
                <a:spcPct val="115000"/>
              </a:lnSpc>
            </a:pPr>
            <a:endParaRPr lang="en-US" sz="1200" dirty="0">
              <a:solidFill>
                <a:schemeClr val="tx1">
                  <a:lumMod val="50000"/>
                  <a:lumOff val="50000"/>
                </a:schemeClr>
              </a:solidFill>
              <a:effectLst/>
              <a:ea typeface="Calibri"/>
              <a:cs typeface="Times New Roman"/>
            </a:endParaRPr>
          </a:p>
        </p:txBody>
      </p:sp>
      <p:grpSp>
        <p:nvGrpSpPr>
          <p:cNvPr id="30" name="Group 29"/>
          <p:cNvGrpSpPr/>
          <p:nvPr/>
        </p:nvGrpSpPr>
        <p:grpSpPr>
          <a:xfrm>
            <a:off x="3962400" y="6173358"/>
            <a:ext cx="1575816" cy="336439"/>
            <a:chOff x="3793010" y="6000687"/>
            <a:chExt cx="1575816" cy="336439"/>
          </a:xfrm>
        </p:grpSpPr>
        <p:sp>
          <p:nvSpPr>
            <p:cNvPr id="31" name="TextBox 30"/>
            <p:cNvSpPr txBox="1"/>
            <p:nvPr/>
          </p:nvSpPr>
          <p:spPr>
            <a:xfrm>
              <a:off x="3896607" y="6000687"/>
              <a:ext cx="1472219" cy="336439"/>
            </a:xfrm>
            <a:prstGeom prst="rect">
              <a:avLst/>
            </a:prstGeom>
            <a:noFill/>
          </p:spPr>
          <p:txBody>
            <a:bodyPr wrap="square" rtlCol="0">
              <a:spAutoFit/>
            </a:bodyPr>
            <a:lstStyle/>
            <a:p>
              <a:pPr>
                <a:lnSpc>
                  <a:spcPct val="198000"/>
                </a:lnSpc>
              </a:pPr>
              <a:r>
                <a:rPr lang="en-US" sz="950" dirty="0" smtClean="0">
                  <a:latin typeface="Century Gothic" panose="020B0502020202020204" pitchFamily="34" charset="0"/>
                </a:rPr>
                <a:t>Art Theme</a:t>
              </a:r>
            </a:p>
          </p:txBody>
        </p:sp>
        <p:sp>
          <p:nvSpPr>
            <p:cNvPr id="32" name="Oval 31"/>
            <p:cNvSpPr>
              <a:spLocks noChangeAspect="1"/>
            </p:cNvSpPr>
            <p:nvPr/>
          </p:nvSpPr>
          <p:spPr>
            <a:xfrm>
              <a:off x="3793010" y="6168907"/>
              <a:ext cx="128016" cy="128016"/>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p:cNvGrpSpPr/>
          <p:nvPr/>
        </p:nvGrpSpPr>
        <p:grpSpPr>
          <a:xfrm>
            <a:off x="4953000" y="6179961"/>
            <a:ext cx="1579513" cy="381771"/>
            <a:chOff x="5049887" y="6324600"/>
            <a:chExt cx="1579513" cy="381771"/>
          </a:xfrm>
        </p:grpSpPr>
        <p:sp>
          <p:nvSpPr>
            <p:cNvPr id="34" name="TextBox 33"/>
            <p:cNvSpPr txBox="1"/>
            <p:nvPr/>
          </p:nvSpPr>
          <p:spPr>
            <a:xfrm>
              <a:off x="5157181" y="6324600"/>
              <a:ext cx="1472219" cy="381771"/>
            </a:xfrm>
            <a:prstGeom prst="rect">
              <a:avLst/>
            </a:prstGeom>
            <a:noFill/>
          </p:spPr>
          <p:txBody>
            <a:bodyPr wrap="square" rtlCol="0">
              <a:spAutoFit/>
            </a:bodyPr>
            <a:lstStyle/>
            <a:p>
              <a:pPr>
                <a:lnSpc>
                  <a:spcPct val="198000"/>
                </a:lnSpc>
              </a:pPr>
              <a:r>
                <a:rPr lang="en-US" sz="950" dirty="0" smtClean="0">
                  <a:latin typeface="Century Gothic" panose="020B0502020202020204" pitchFamily="34" charset="0"/>
                </a:rPr>
                <a:t>Social Studies Theme</a:t>
              </a:r>
            </a:p>
          </p:txBody>
        </p:sp>
        <p:sp>
          <p:nvSpPr>
            <p:cNvPr id="35" name="Oval 34"/>
            <p:cNvSpPr>
              <a:spLocks/>
            </p:cNvSpPr>
            <p:nvPr/>
          </p:nvSpPr>
          <p:spPr>
            <a:xfrm>
              <a:off x="5049887" y="6480953"/>
              <a:ext cx="131713" cy="12512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p:cNvGrpSpPr/>
          <p:nvPr/>
        </p:nvGrpSpPr>
        <p:grpSpPr>
          <a:xfrm>
            <a:off x="6492899" y="6172201"/>
            <a:ext cx="2422501" cy="381771"/>
            <a:chOff x="1600607" y="5901521"/>
            <a:chExt cx="2422501" cy="381771"/>
          </a:xfrm>
        </p:grpSpPr>
        <p:sp>
          <p:nvSpPr>
            <p:cNvPr id="37" name="Oval 36"/>
            <p:cNvSpPr>
              <a:spLocks noChangeAspect="1"/>
            </p:cNvSpPr>
            <p:nvPr/>
          </p:nvSpPr>
          <p:spPr>
            <a:xfrm>
              <a:off x="1600607" y="6068326"/>
              <a:ext cx="128016" cy="128016"/>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1734320" y="5901521"/>
              <a:ext cx="2288788" cy="381771"/>
            </a:xfrm>
            <a:prstGeom prst="rect">
              <a:avLst/>
            </a:prstGeom>
            <a:noFill/>
          </p:spPr>
          <p:txBody>
            <a:bodyPr wrap="square" rtlCol="0">
              <a:spAutoFit/>
            </a:bodyPr>
            <a:lstStyle/>
            <a:p>
              <a:pPr>
                <a:lnSpc>
                  <a:spcPct val="198000"/>
                </a:lnSpc>
              </a:pPr>
              <a:r>
                <a:rPr lang="en-US" sz="950" dirty="0" smtClean="0">
                  <a:latin typeface="Century Gothic" panose="020B0502020202020204" pitchFamily="34" charset="0"/>
                </a:rPr>
                <a:t>Professional Development Theme</a:t>
              </a:r>
            </a:p>
          </p:txBody>
        </p:sp>
      </p:grpSp>
      <p:grpSp>
        <p:nvGrpSpPr>
          <p:cNvPr id="39" name="Group 38"/>
          <p:cNvGrpSpPr/>
          <p:nvPr/>
        </p:nvGrpSpPr>
        <p:grpSpPr>
          <a:xfrm>
            <a:off x="2877489" y="6172200"/>
            <a:ext cx="1167384" cy="381771"/>
            <a:chOff x="5486400" y="6284209"/>
            <a:chExt cx="1167384" cy="381771"/>
          </a:xfrm>
        </p:grpSpPr>
        <p:sp>
          <p:nvSpPr>
            <p:cNvPr id="40" name="Oval 39"/>
            <p:cNvSpPr>
              <a:spLocks noChangeAspect="1"/>
            </p:cNvSpPr>
            <p:nvPr/>
          </p:nvSpPr>
          <p:spPr>
            <a:xfrm>
              <a:off x="5486400" y="6445826"/>
              <a:ext cx="128016" cy="128016"/>
            </a:xfrm>
            <a:prstGeom prst="ellipse">
              <a:avLst/>
            </a:prstGeom>
            <a:solidFill>
              <a:srgbClr val="EE26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p:cNvSpPr txBox="1"/>
            <p:nvPr/>
          </p:nvSpPr>
          <p:spPr>
            <a:xfrm>
              <a:off x="5614381" y="6284209"/>
              <a:ext cx="1039403" cy="381771"/>
            </a:xfrm>
            <a:prstGeom prst="rect">
              <a:avLst/>
            </a:prstGeom>
            <a:noFill/>
          </p:spPr>
          <p:txBody>
            <a:bodyPr wrap="square" rtlCol="0">
              <a:spAutoFit/>
            </a:bodyPr>
            <a:lstStyle/>
            <a:p>
              <a:pPr>
                <a:lnSpc>
                  <a:spcPct val="198000"/>
                </a:lnSpc>
              </a:pPr>
              <a:r>
                <a:rPr lang="en-US" sz="950" dirty="0" smtClean="0">
                  <a:latin typeface="Century Gothic" panose="020B0502020202020204" pitchFamily="34" charset="0"/>
                </a:rPr>
                <a:t>Tech Theme</a:t>
              </a:r>
            </a:p>
          </p:txBody>
        </p:sp>
      </p:grpSp>
      <p:sp>
        <p:nvSpPr>
          <p:cNvPr id="42" name="Rectangle 41"/>
          <p:cNvSpPr/>
          <p:nvPr/>
        </p:nvSpPr>
        <p:spPr>
          <a:xfrm>
            <a:off x="4516487" y="4159240"/>
            <a:ext cx="4017913" cy="1708160"/>
          </a:xfrm>
          <a:prstGeom prst="rect">
            <a:avLst/>
          </a:prstGeom>
        </p:spPr>
        <p:txBody>
          <a:bodyPr wrap="square">
            <a:spAutoFit/>
          </a:bodyPr>
          <a:lstStyle/>
          <a:p>
            <a:r>
              <a:rPr lang="en-US" sz="1050" b="1" dirty="0">
                <a:solidFill>
                  <a:schemeClr val="dk1"/>
                </a:solidFill>
                <a:ea typeface="Calibri"/>
                <a:cs typeface="Times New Roman"/>
              </a:rPr>
              <a:t>Looking for additional content to feature this month?  </a:t>
            </a:r>
            <a:r>
              <a:rPr lang="en-US" sz="1050" b="1" dirty="0" smtClean="0">
                <a:solidFill>
                  <a:schemeClr val="dk1"/>
                </a:solidFill>
                <a:ea typeface="Calibri"/>
                <a:cs typeface="Times New Roman"/>
              </a:rPr>
              <a:t>Here are a few key </a:t>
            </a:r>
            <a:r>
              <a:rPr lang="en-US" sz="1050" b="1" dirty="0">
                <a:solidFill>
                  <a:schemeClr val="dk1"/>
                </a:solidFill>
                <a:ea typeface="Calibri"/>
                <a:cs typeface="Times New Roman"/>
              </a:rPr>
              <a:t>events </a:t>
            </a:r>
            <a:r>
              <a:rPr lang="en-US" sz="1050" b="1" dirty="0" smtClean="0">
                <a:solidFill>
                  <a:schemeClr val="dk1"/>
                </a:solidFill>
                <a:ea typeface="Calibri"/>
                <a:cs typeface="Times New Roman"/>
              </a:rPr>
              <a:t>to keep on your radar: </a:t>
            </a:r>
          </a:p>
          <a:p>
            <a:endParaRPr lang="en-US" sz="1050" b="1" dirty="0">
              <a:solidFill>
                <a:schemeClr val="dk1"/>
              </a:solidFill>
              <a:ea typeface="Calibri"/>
              <a:cs typeface="Times New Roman"/>
            </a:endParaRPr>
          </a:p>
          <a:p>
            <a:pPr marL="171450" indent="-171450">
              <a:buFont typeface="Arial" pitchFamily="34" charset="0"/>
              <a:buChar char="•"/>
            </a:pPr>
            <a:r>
              <a:rPr lang="en-US" sz="1050" dirty="0" smtClean="0">
                <a:solidFill>
                  <a:schemeClr val="tx1">
                    <a:lumMod val="50000"/>
                    <a:lumOff val="50000"/>
                  </a:schemeClr>
                </a:solidFill>
                <a:ea typeface="Calibri"/>
                <a:cs typeface="Times New Roman"/>
              </a:rPr>
              <a:t>9/1 </a:t>
            </a:r>
            <a:r>
              <a:rPr lang="en-US" sz="1050" dirty="0">
                <a:solidFill>
                  <a:schemeClr val="tx1">
                    <a:lumMod val="50000"/>
                    <a:lumOff val="50000"/>
                  </a:schemeClr>
                </a:solidFill>
                <a:ea typeface="Calibri"/>
                <a:cs typeface="Times New Roman"/>
              </a:rPr>
              <a:t>| Labor Day</a:t>
            </a:r>
          </a:p>
          <a:p>
            <a:pPr marL="171450" indent="-171450">
              <a:buFont typeface="Arial" pitchFamily="34" charset="0"/>
              <a:buChar char="•"/>
            </a:pPr>
            <a:r>
              <a:rPr lang="en-US" sz="1050" dirty="0">
                <a:solidFill>
                  <a:schemeClr val="tx1">
                    <a:lumMod val="50000"/>
                    <a:lumOff val="50000"/>
                  </a:schemeClr>
                </a:solidFill>
                <a:ea typeface="Calibri"/>
                <a:cs typeface="Times New Roman"/>
              </a:rPr>
              <a:t>9/6 | Flipped Learning Day</a:t>
            </a:r>
          </a:p>
          <a:p>
            <a:pPr marL="171450" indent="-171450">
              <a:buFont typeface="Arial" pitchFamily="34" charset="0"/>
              <a:buChar char="•"/>
            </a:pPr>
            <a:r>
              <a:rPr lang="en-US" sz="1050" dirty="0">
                <a:solidFill>
                  <a:schemeClr val="tx1">
                    <a:lumMod val="50000"/>
                    <a:lumOff val="50000"/>
                  </a:schemeClr>
                </a:solidFill>
                <a:ea typeface="Calibri"/>
                <a:cs typeface="Times New Roman"/>
              </a:rPr>
              <a:t>9/8 | International Literacy Day</a:t>
            </a:r>
          </a:p>
          <a:p>
            <a:pPr marL="171450" indent="-171450">
              <a:buFont typeface="Arial" pitchFamily="34" charset="0"/>
              <a:buChar char="•"/>
            </a:pPr>
            <a:r>
              <a:rPr lang="en-US" sz="1050" dirty="0" smtClean="0">
                <a:solidFill>
                  <a:schemeClr val="tx1">
                    <a:lumMod val="50000"/>
                    <a:lumOff val="50000"/>
                  </a:schemeClr>
                </a:solidFill>
                <a:ea typeface="Calibri"/>
                <a:cs typeface="Times New Roman"/>
              </a:rPr>
              <a:t>9/7-13 </a:t>
            </a:r>
            <a:r>
              <a:rPr lang="en-US" sz="1050" dirty="0">
                <a:solidFill>
                  <a:schemeClr val="tx1">
                    <a:lumMod val="50000"/>
                    <a:lumOff val="50000"/>
                  </a:schemeClr>
                </a:solidFill>
                <a:ea typeface="Calibri"/>
                <a:cs typeface="Times New Roman"/>
              </a:rPr>
              <a:t>| </a:t>
            </a:r>
            <a:r>
              <a:rPr lang="en-US" sz="1050" dirty="0" smtClean="0">
                <a:solidFill>
                  <a:schemeClr val="tx1">
                    <a:lumMod val="50000"/>
                    <a:lumOff val="50000"/>
                  </a:schemeClr>
                </a:solidFill>
                <a:ea typeface="Calibri"/>
                <a:cs typeface="Times New Roman"/>
              </a:rPr>
              <a:t>Nat’l Arts </a:t>
            </a:r>
            <a:r>
              <a:rPr lang="en-US" sz="1050" dirty="0">
                <a:solidFill>
                  <a:schemeClr val="tx1">
                    <a:lumMod val="50000"/>
                    <a:lumOff val="50000"/>
                  </a:schemeClr>
                </a:solidFill>
                <a:ea typeface="Calibri"/>
                <a:cs typeface="Times New Roman"/>
              </a:rPr>
              <a:t>in Education Week</a:t>
            </a:r>
          </a:p>
          <a:p>
            <a:pPr marL="171450" indent="-171450">
              <a:buFont typeface="Arial" pitchFamily="34" charset="0"/>
              <a:buChar char="•"/>
            </a:pPr>
            <a:r>
              <a:rPr lang="en-US" sz="1050" dirty="0">
                <a:solidFill>
                  <a:schemeClr val="tx1">
                    <a:lumMod val="50000"/>
                    <a:lumOff val="50000"/>
                  </a:schemeClr>
                </a:solidFill>
                <a:ea typeface="Calibri"/>
                <a:cs typeface="Times New Roman"/>
              </a:rPr>
              <a:t>9/11 | </a:t>
            </a:r>
            <a:r>
              <a:rPr lang="en-US" sz="1050" dirty="0" smtClean="0">
                <a:solidFill>
                  <a:schemeClr val="tx1">
                    <a:lumMod val="50000"/>
                    <a:lumOff val="50000"/>
                  </a:schemeClr>
                </a:solidFill>
                <a:ea typeface="Calibri"/>
                <a:cs typeface="Times New Roman"/>
              </a:rPr>
              <a:t>Anniv. of </a:t>
            </a:r>
            <a:r>
              <a:rPr lang="en-US" sz="1050" dirty="0">
                <a:solidFill>
                  <a:schemeClr val="tx1">
                    <a:lumMod val="50000"/>
                    <a:lumOff val="50000"/>
                  </a:schemeClr>
                </a:solidFill>
                <a:ea typeface="Calibri"/>
                <a:cs typeface="Times New Roman"/>
              </a:rPr>
              <a:t>September 11</a:t>
            </a:r>
          </a:p>
          <a:p>
            <a:pPr marL="171450" indent="-171450">
              <a:buFont typeface="Arial" pitchFamily="34" charset="0"/>
              <a:buChar char="•"/>
            </a:pPr>
            <a:r>
              <a:rPr lang="en-US" sz="1050" dirty="0">
                <a:solidFill>
                  <a:schemeClr val="tx1">
                    <a:lumMod val="50000"/>
                    <a:lumOff val="50000"/>
                  </a:schemeClr>
                </a:solidFill>
                <a:ea typeface="Calibri"/>
                <a:cs typeface="Times New Roman"/>
              </a:rPr>
              <a:t>9/15-10/15 | Hispanic </a:t>
            </a:r>
            <a:r>
              <a:rPr lang="en-US" sz="1050" dirty="0" smtClean="0">
                <a:solidFill>
                  <a:schemeClr val="tx1">
                    <a:lumMod val="50000"/>
                    <a:lumOff val="50000"/>
                  </a:schemeClr>
                </a:solidFill>
                <a:ea typeface="Calibri"/>
                <a:cs typeface="Times New Roman"/>
              </a:rPr>
              <a:t>Heritage Mon.</a:t>
            </a:r>
          </a:p>
          <a:p>
            <a:pPr marL="171450" indent="-171450">
              <a:buFont typeface="Arial" pitchFamily="34" charset="0"/>
              <a:buChar char="•"/>
            </a:pPr>
            <a:r>
              <a:rPr lang="en-US" sz="1050" dirty="0">
                <a:solidFill>
                  <a:schemeClr val="tx1">
                    <a:lumMod val="50000"/>
                    <a:lumOff val="50000"/>
                  </a:schemeClr>
                </a:solidFill>
                <a:ea typeface="Calibri"/>
                <a:cs typeface="Times New Roman"/>
              </a:rPr>
              <a:t>9/17 | Constitution </a:t>
            </a:r>
            <a:r>
              <a:rPr lang="en-US" sz="1050" dirty="0" smtClean="0">
                <a:solidFill>
                  <a:schemeClr val="tx1">
                    <a:lumMod val="50000"/>
                    <a:lumOff val="50000"/>
                  </a:schemeClr>
                </a:solidFill>
                <a:ea typeface="Calibri"/>
                <a:cs typeface="Times New Roman"/>
              </a:rPr>
              <a:t>Day</a:t>
            </a:r>
            <a:endParaRPr lang="en-US" sz="1050" dirty="0">
              <a:solidFill>
                <a:schemeClr val="tx1">
                  <a:lumMod val="50000"/>
                  <a:lumOff val="50000"/>
                </a:schemeClr>
              </a:solidFill>
              <a:ea typeface="Calibri"/>
              <a:cs typeface="Times New Roman"/>
            </a:endParaRPr>
          </a:p>
        </p:txBody>
      </p:sp>
      <p:sp>
        <p:nvSpPr>
          <p:cNvPr id="43" name="Rectangle 42"/>
          <p:cNvSpPr/>
          <p:nvPr/>
        </p:nvSpPr>
        <p:spPr>
          <a:xfrm>
            <a:off x="6781800" y="4616440"/>
            <a:ext cx="4572000" cy="738664"/>
          </a:xfrm>
          <a:prstGeom prst="rect">
            <a:avLst/>
          </a:prstGeom>
        </p:spPr>
        <p:txBody>
          <a:bodyPr>
            <a:spAutoFit/>
          </a:bodyPr>
          <a:lstStyle/>
          <a:p>
            <a:pPr marL="171450" indent="-171450">
              <a:buFont typeface="Arial" pitchFamily="34" charset="0"/>
              <a:buChar char="•"/>
            </a:pPr>
            <a:r>
              <a:rPr lang="en-US" sz="1050" dirty="0" smtClean="0">
                <a:solidFill>
                  <a:schemeClr val="tx1">
                    <a:lumMod val="50000"/>
                    <a:lumOff val="50000"/>
                  </a:schemeClr>
                </a:solidFill>
                <a:ea typeface="Calibri"/>
                <a:cs typeface="Times New Roman"/>
              </a:rPr>
              <a:t>9/21 | International Day of Peace</a:t>
            </a:r>
          </a:p>
          <a:p>
            <a:pPr marL="171450" indent="-171450">
              <a:buFont typeface="Arial" pitchFamily="34" charset="0"/>
              <a:buChar char="•"/>
            </a:pPr>
            <a:r>
              <a:rPr lang="en-US" sz="1050" dirty="0" smtClean="0">
                <a:solidFill>
                  <a:schemeClr val="tx1">
                    <a:lumMod val="50000"/>
                    <a:lumOff val="50000"/>
                  </a:schemeClr>
                </a:solidFill>
                <a:ea typeface="Calibri"/>
                <a:cs typeface="Times New Roman"/>
              </a:rPr>
              <a:t>9/23 </a:t>
            </a:r>
            <a:r>
              <a:rPr lang="en-US" sz="1050" dirty="0">
                <a:solidFill>
                  <a:schemeClr val="tx1">
                    <a:lumMod val="50000"/>
                    <a:lumOff val="50000"/>
                  </a:schemeClr>
                </a:solidFill>
                <a:ea typeface="Calibri"/>
                <a:cs typeface="Times New Roman"/>
              </a:rPr>
              <a:t>| Autumnal Equinox </a:t>
            </a:r>
          </a:p>
          <a:p>
            <a:pPr marL="171450" indent="-171450">
              <a:buFont typeface="Arial" pitchFamily="34" charset="0"/>
              <a:buChar char="•"/>
            </a:pPr>
            <a:r>
              <a:rPr lang="en-US" sz="1050" dirty="0" smtClean="0">
                <a:solidFill>
                  <a:schemeClr val="tx1">
                    <a:lumMod val="50000"/>
                    <a:lumOff val="50000"/>
                  </a:schemeClr>
                </a:solidFill>
                <a:ea typeface="Calibri"/>
                <a:cs typeface="Times New Roman"/>
              </a:rPr>
              <a:t>9/27 </a:t>
            </a:r>
            <a:r>
              <a:rPr lang="en-US" sz="1050" dirty="0">
                <a:solidFill>
                  <a:schemeClr val="tx1">
                    <a:lumMod val="50000"/>
                    <a:lumOff val="50000"/>
                  </a:schemeClr>
                </a:solidFill>
                <a:ea typeface="Calibri"/>
                <a:cs typeface="Times New Roman"/>
              </a:rPr>
              <a:t>| Smithsonian Museum Day</a:t>
            </a:r>
          </a:p>
          <a:p>
            <a:pPr marL="171450" indent="-171450">
              <a:buFont typeface="Arial" pitchFamily="34" charset="0"/>
              <a:buChar char="•"/>
            </a:pPr>
            <a:r>
              <a:rPr lang="en-US" sz="1050" dirty="0" smtClean="0">
                <a:solidFill>
                  <a:schemeClr val="tx1">
                    <a:lumMod val="50000"/>
                    <a:lumOff val="50000"/>
                  </a:schemeClr>
                </a:solidFill>
                <a:ea typeface="Calibri"/>
                <a:cs typeface="Times New Roman"/>
              </a:rPr>
              <a:t>Nat’l Childhood </a:t>
            </a:r>
            <a:r>
              <a:rPr lang="en-US" sz="1050" dirty="0">
                <a:solidFill>
                  <a:schemeClr val="tx1">
                    <a:lumMod val="50000"/>
                    <a:lumOff val="50000"/>
                  </a:schemeClr>
                </a:solidFill>
                <a:ea typeface="Calibri"/>
                <a:cs typeface="Times New Roman"/>
              </a:rPr>
              <a:t>Obesity Awareness</a:t>
            </a:r>
          </a:p>
        </p:txBody>
      </p:sp>
      <p:cxnSp>
        <p:nvCxnSpPr>
          <p:cNvPr id="44" name="Straight Connector 43"/>
          <p:cNvCxnSpPr/>
          <p:nvPr/>
        </p:nvCxnSpPr>
        <p:spPr>
          <a:xfrm>
            <a:off x="360313" y="6273352"/>
            <a:ext cx="8305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267200" y="1143000"/>
            <a:ext cx="0" cy="4495800"/>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858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6395" y="990600"/>
            <a:ext cx="4442539" cy="3028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p:cNvGrpSpPr/>
          <p:nvPr/>
        </p:nvGrpSpPr>
        <p:grpSpPr>
          <a:xfrm>
            <a:off x="8205181" y="6172200"/>
            <a:ext cx="1167419" cy="336439"/>
            <a:chOff x="9930384" y="5973107"/>
            <a:chExt cx="1167419" cy="336439"/>
          </a:xfrm>
        </p:grpSpPr>
        <p:sp>
          <p:nvSpPr>
            <p:cNvPr id="6" name="Oval 5"/>
            <p:cNvSpPr>
              <a:spLocks noChangeAspect="1"/>
            </p:cNvSpPr>
            <p:nvPr/>
          </p:nvSpPr>
          <p:spPr>
            <a:xfrm>
              <a:off x="9930384" y="6121561"/>
              <a:ext cx="128016" cy="128016"/>
            </a:xfrm>
            <a:prstGeom prst="ellipse">
              <a:avLst/>
            </a:prstGeom>
            <a:solidFill>
              <a:srgbClr val="00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0058400" y="5973107"/>
              <a:ext cx="1039403" cy="336439"/>
            </a:xfrm>
            <a:prstGeom prst="rect">
              <a:avLst/>
            </a:prstGeom>
            <a:noFill/>
          </p:spPr>
          <p:txBody>
            <a:bodyPr wrap="square" rtlCol="0">
              <a:spAutoFit/>
            </a:bodyPr>
            <a:lstStyle/>
            <a:p>
              <a:pPr>
                <a:lnSpc>
                  <a:spcPct val="198000"/>
                </a:lnSpc>
              </a:pPr>
              <a:r>
                <a:rPr lang="en-US" sz="950" dirty="0" smtClean="0">
                  <a:latin typeface="Century Gothic" panose="020B0502020202020204" pitchFamily="34" charset="0"/>
                </a:rPr>
                <a:t>All</a:t>
              </a:r>
            </a:p>
          </p:txBody>
        </p:sp>
      </p:grpSp>
      <p:sp>
        <p:nvSpPr>
          <p:cNvPr id="8" name="TextBox 7"/>
          <p:cNvSpPr txBox="1"/>
          <p:nvPr/>
        </p:nvSpPr>
        <p:spPr>
          <a:xfrm>
            <a:off x="457200" y="1047690"/>
            <a:ext cx="3810000" cy="338554"/>
          </a:xfrm>
          <a:prstGeom prst="rect">
            <a:avLst/>
          </a:prstGeom>
          <a:noFill/>
        </p:spPr>
        <p:txBody>
          <a:bodyPr wrap="square" rtlCol="0">
            <a:spAutoFit/>
          </a:bodyPr>
          <a:lstStyle/>
          <a:p>
            <a:r>
              <a:rPr lang="en-US" sz="1600" dirty="0">
                <a:solidFill>
                  <a:schemeClr val="tx1">
                    <a:lumMod val="65000"/>
                    <a:lumOff val="35000"/>
                  </a:schemeClr>
                </a:solidFill>
              </a:rPr>
              <a:t>Weekly </a:t>
            </a:r>
            <a:r>
              <a:rPr lang="en-US" sz="1600" dirty="0" smtClean="0">
                <a:solidFill>
                  <a:schemeClr val="tx1">
                    <a:lumMod val="65000"/>
                    <a:lumOff val="35000"/>
                  </a:schemeClr>
                </a:solidFill>
              </a:rPr>
              <a:t>Content Themes: October</a:t>
            </a:r>
            <a:endParaRPr lang="en-US" sz="1600" dirty="0">
              <a:solidFill>
                <a:schemeClr val="tx1">
                  <a:lumMod val="65000"/>
                  <a:lumOff val="35000"/>
                </a:schemeClr>
              </a:solidFill>
            </a:endParaRPr>
          </a:p>
        </p:txBody>
      </p:sp>
      <p:cxnSp>
        <p:nvCxnSpPr>
          <p:cNvPr id="9" name="Straight Connector 8"/>
          <p:cNvCxnSpPr/>
          <p:nvPr/>
        </p:nvCxnSpPr>
        <p:spPr>
          <a:xfrm>
            <a:off x="360313" y="6509796"/>
            <a:ext cx="8305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60313" y="6273352"/>
            <a:ext cx="8305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09600" y="385841"/>
            <a:ext cx="8148320" cy="3761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81000" y="228600"/>
            <a:ext cx="2362200" cy="678793"/>
          </a:xfrm>
          <a:prstGeom prst="rect">
            <a:avLst/>
          </a:prstGeom>
        </p:spPr>
      </p:pic>
      <p:sp>
        <p:nvSpPr>
          <p:cNvPr id="13" name="Text Box 2"/>
          <p:cNvSpPr txBox="1"/>
          <p:nvPr/>
        </p:nvSpPr>
        <p:spPr>
          <a:xfrm>
            <a:off x="452306" y="1523999"/>
            <a:ext cx="3810000" cy="464897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50" b="1" dirty="0" smtClean="0">
                <a:ea typeface="Calibri"/>
                <a:cs typeface="Times New Roman"/>
              </a:rPr>
              <a:t>Week of 10/6: Bullying Awareness</a:t>
            </a:r>
          </a:p>
          <a:p>
            <a:r>
              <a:rPr lang="en-US" sz="1150" dirty="0">
                <a:solidFill>
                  <a:schemeClr val="tx1">
                    <a:lumMod val="50000"/>
                    <a:lumOff val="50000"/>
                  </a:schemeClr>
                </a:solidFill>
                <a:ea typeface="Calibri"/>
                <a:cs typeface="Times New Roman"/>
              </a:rPr>
              <a:t>This theme supports </a:t>
            </a:r>
            <a:r>
              <a:rPr lang="en-US" sz="1150" dirty="0" smtClean="0">
                <a:solidFill>
                  <a:schemeClr val="tx1">
                    <a:lumMod val="50000"/>
                    <a:lumOff val="50000"/>
                  </a:schemeClr>
                </a:solidFill>
                <a:ea typeface="Calibri"/>
                <a:cs typeface="Times New Roman"/>
              </a:rPr>
              <a:t>Bullying Prevention Month with resources that address cyber bullying, conflict resolution, and relationship-building.</a:t>
            </a:r>
          </a:p>
          <a:p>
            <a:endParaRPr lang="en-US" sz="1150" b="1" dirty="0">
              <a:solidFill>
                <a:schemeClr val="tx1">
                  <a:lumMod val="50000"/>
                  <a:lumOff val="50000"/>
                </a:schemeClr>
              </a:solidFill>
              <a:ea typeface="Calibri"/>
              <a:cs typeface="Times New Roman"/>
            </a:endParaRPr>
          </a:p>
          <a:p>
            <a:r>
              <a:rPr lang="en-US" sz="1150" b="1" dirty="0" smtClean="0">
                <a:ea typeface="Calibri"/>
                <a:cs typeface="Times New Roman"/>
              </a:rPr>
              <a:t>Week of 10/13: Innovation Week  </a:t>
            </a:r>
          </a:p>
          <a:p>
            <a:r>
              <a:rPr lang="en-US" sz="1150" dirty="0">
                <a:solidFill>
                  <a:schemeClr val="tx1">
                    <a:lumMod val="50000"/>
                    <a:lumOff val="50000"/>
                  </a:schemeClr>
                </a:solidFill>
                <a:ea typeface="Calibri"/>
                <a:cs typeface="Times New Roman"/>
              </a:rPr>
              <a:t>In support of PBS’ new series </a:t>
            </a:r>
            <a:r>
              <a:rPr lang="en-US" sz="1150" dirty="0" smtClean="0">
                <a:solidFill>
                  <a:schemeClr val="tx1">
                    <a:lumMod val="50000"/>
                    <a:lumOff val="50000"/>
                  </a:schemeClr>
                </a:solidFill>
                <a:ea typeface="Calibri"/>
                <a:cs typeface="Times New Roman"/>
                <a:hlinkClick r:id="rId4"/>
              </a:rPr>
              <a:t>How We Got to Now </a:t>
            </a:r>
            <a:r>
              <a:rPr lang="en-US" sz="1150" dirty="0" smtClean="0">
                <a:solidFill>
                  <a:schemeClr val="tx1">
                    <a:lumMod val="50000"/>
                    <a:lumOff val="50000"/>
                  </a:schemeClr>
                </a:solidFill>
                <a:ea typeface="Calibri"/>
                <a:cs typeface="Times New Roman"/>
              </a:rPr>
              <a:t>premiering </a:t>
            </a:r>
            <a:r>
              <a:rPr lang="en-US" sz="1150" dirty="0">
                <a:solidFill>
                  <a:schemeClr val="tx1">
                    <a:lumMod val="50000"/>
                    <a:lumOff val="50000"/>
                  </a:schemeClr>
                </a:solidFill>
                <a:ea typeface="Calibri"/>
                <a:cs typeface="Times New Roman"/>
              </a:rPr>
              <a:t>this week, PBS LearningMedia will feature </a:t>
            </a:r>
            <a:r>
              <a:rPr lang="en-US" sz="1150" dirty="0" smtClean="0">
                <a:solidFill>
                  <a:schemeClr val="tx1">
                    <a:lumMod val="50000"/>
                    <a:lumOff val="50000"/>
                  </a:schemeClr>
                </a:solidFill>
                <a:ea typeface="Calibri"/>
                <a:cs typeface="Times New Roman"/>
              </a:rPr>
              <a:t>content about innovation in the 21</a:t>
            </a:r>
            <a:r>
              <a:rPr lang="en-US" sz="1150" baseline="30000" dirty="0" smtClean="0">
                <a:solidFill>
                  <a:schemeClr val="tx1">
                    <a:lumMod val="50000"/>
                    <a:lumOff val="50000"/>
                  </a:schemeClr>
                </a:solidFill>
                <a:ea typeface="Calibri"/>
                <a:cs typeface="Times New Roman"/>
              </a:rPr>
              <a:t>st</a:t>
            </a:r>
            <a:r>
              <a:rPr lang="en-US" sz="1150" dirty="0" smtClean="0">
                <a:solidFill>
                  <a:schemeClr val="tx1">
                    <a:lumMod val="50000"/>
                    <a:lumOff val="50000"/>
                  </a:schemeClr>
                </a:solidFill>
                <a:ea typeface="Calibri"/>
                <a:cs typeface="Times New Roman"/>
              </a:rPr>
              <a:t> century (this </a:t>
            </a:r>
            <a:r>
              <a:rPr lang="en-US" sz="1150" dirty="0">
                <a:solidFill>
                  <a:schemeClr val="tx1">
                    <a:lumMod val="50000"/>
                    <a:lumOff val="50000"/>
                  </a:schemeClr>
                </a:solidFill>
                <a:ea typeface="Calibri"/>
                <a:cs typeface="Times New Roman"/>
              </a:rPr>
              <a:t>includes new content from the program).</a:t>
            </a:r>
          </a:p>
          <a:p>
            <a:endParaRPr lang="en-US" sz="1150" dirty="0">
              <a:ea typeface="Calibri"/>
              <a:cs typeface="Times New Roman"/>
            </a:endParaRPr>
          </a:p>
          <a:p>
            <a:r>
              <a:rPr lang="en-US" sz="1150" b="1" dirty="0" smtClean="0">
                <a:effectLst/>
                <a:ea typeface="Calibri"/>
                <a:cs typeface="Times New Roman"/>
              </a:rPr>
              <a:t>Week of 10/20: DIY Science </a:t>
            </a:r>
          </a:p>
          <a:p>
            <a:r>
              <a:rPr lang="en-US" sz="1150" dirty="0">
                <a:solidFill>
                  <a:schemeClr val="tx1">
                    <a:lumMod val="50000"/>
                    <a:lumOff val="50000"/>
                  </a:schemeClr>
                </a:solidFill>
                <a:ea typeface="Calibri"/>
                <a:cs typeface="Times New Roman"/>
              </a:rPr>
              <a:t>This </a:t>
            </a:r>
            <a:r>
              <a:rPr lang="en-US" sz="1150" dirty="0" smtClean="0">
                <a:solidFill>
                  <a:schemeClr val="tx1">
                    <a:lumMod val="50000"/>
                    <a:lumOff val="50000"/>
                  </a:schemeClr>
                </a:solidFill>
                <a:ea typeface="Calibri"/>
                <a:cs typeface="Times New Roman"/>
              </a:rPr>
              <a:t>week, we will spotlight our robust library of “DIY” content to help science teachers create interactive learning experiences and </a:t>
            </a:r>
            <a:r>
              <a:rPr lang="en-US" sz="1150" dirty="0">
                <a:solidFill>
                  <a:schemeClr val="tx1">
                    <a:lumMod val="50000"/>
                    <a:lumOff val="50000"/>
                  </a:schemeClr>
                </a:solidFill>
                <a:ea typeface="Calibri"/>
                <a:cs typeface="Times New Roman"/>
              </a:rPr>
              <a:t> engage students in hands-on </a:t>
            </a:r>
            <a:r>
              <a:rPr lang="en-US" sz="1150" dirty="0" smtClean="0">
                <a:solidFill>
                  <a:schemeClr val="tx1">
                    <a:lumMod val="50000"/>
                    <a:lumOff val="50000"/>
                  </a:schemeClr>
                </a:solidFill>
                <a:ea typeface="Calibri"/>
                <a:cs typeface="Times New Roman"/>
              </a:rPr>
              <a:t>activities.</a:t>
            </a:r>
          </a:p>
          <a:p>
            <a:endParaRPr lang="en-US" sz="1150" dirty="0" smtClean="0">
              <a:solidFill>
                <a:schemeClr val="tx1">
                  <a:lumMod val="50000"/>
                  <a:lumOff val="50000"/>
                </a:schemeClr>
              </a:solidFill>
              <a:effectLst/>
              <a:ea typeface="Calibri"/>
              <a:cs typeface="Times New Roman"/>
            </a:endParaRPr>
          </a:p>
          <a:p>
            <a:r>
              <a:rPr lang="en-US" sz="1150" b="1" dirty="0" smtClean="0">
                <a:ea typeface="Calibri"/>
                <a:cs typeface="Times New Roman"/>
              </a:rPr>
              <a:t>Week </a:t>
            </a:r>
            <a:r>
              <a:rPr lang="en-US" sz="1150" b="1" dirty="0">
                <a:ea typeface="Calibri"/>
                <a:cs typeface="Times New Roman"/>
              </a:rPr>
              <a:t>of </a:t>
            </a:r>
            <a:r>
              <a:rPr lang="en-US" sz="1150" b="1" dirty="0" smtClean="0">
                <a:ea typeface="Calibri"/>
                <a:cs typeface="Times New Roman"/>
              </a:rPr>
              <a:t>10/27: </a:t>
            </a:r>
            <a:r>
              <a:rPr lang="en-US" sz="1150" b="1" dirty="0">
                <a:sym typeface="Wingdings" panose="05000000000000000000" pitchFamily="2" charset="2"/>
              </a:rPr>
              <a:t>Halloween </a:t>
            </a:r>
            <a:r>
              <a:rPr lang="en-US" sz="1150" b="1" dirty="0" smtClean="0">
                <a:sym typeface="Wingdings" panose="05000000000000000000" pitchFamily="2" charset="2"/>
              </a:rPr>
              <a:t>Spooktacular</a:t>
            </a:r>
          </a:p>
          <a:p>
            <a:r>
              <a:rPr lang="en-US" sz="1150" dirty="0" smtClean="0">
                <a:solidFill>
                  <a:schemeClr val="tx1">
                    <a:lumMod val="50000"/>
                    <a:lumOff val="50000"/>
                  </a:schemeClr>
                </a:solidFill>
                <a:ea typeface="Calibri"/>
                <a:cs typeface="Times New Roman"/>
                <a:sym typeface="Wingdings" panose="05000000000000000000" pitchFamily="2" charset="2"/>
              </a:rPr>
              <a:t>This theme will call attention to our new series of holiday collections – and give teachers an easy way to integrate the fun of Halloween into their lesson plans this week.</a:t>
            </a:r>
            <a:endParaRPr lang="en-US" sz="1150" dirty="0">
              <a:solidFill>
                <a:schemeClr val="tx1">
                  <a:lumMod val="50000"/>
                  <a:lumOff val="50000"/>
                </a:schemeClr>
              </a:solidFill>
              <a:ea typeface="Calibri"/>
              <a:cs typeface="Times New Roman"/>
            </a:endParaRPr>
          </a:p>
          <a:p>
            <a:pPr>
              <a:lnSpc>
                <a:spcPct val="115000"/>
              </a:lnSpc>
            </a:pPr>
            <a:endParaRPr lang="en-US" sz="1150" dirty="0">
              <a:solidFill>
                <a:schemeClr val="tx1">
                  <a:lumMod val="50000"/>
                  <a:lumOff val="50000"/>
                </a:schemeClr>
              </a:solidFill>
              <a:effectLst/>
              <a:ea typeface="Calibri"/>
              <a:cs typeface="Times New Roman"/>
            </a:endParaRPr>
          </a:p>
        </p:txBody>
      </p:sp>
      <p:grpSp>
        <p:nvGrpSpPr>
          <p:cNvPr id="14" name="Group 13"/>
          <p:cNvGrpSpPr/>
          <p:nvPr/>
        </p:nvGrpSpPr>
        <p:grpSpPr>
          <a:xfrm>
            <a:off x="6648426" y="6172971"/>
            <a:ext cx="1579513" cy="381771"/>
            <a:chOff x="5049887" y="6324600"/>
            <a:chExt cx="1579513" cy="381771"/>
          </a:xfrm>
        </p:grpSpPr>
        <p:sp>
          <p:nvSpPr>
            <p:cNvPr id="15" name="TextBox 14"/>
            <p:cNvSpPr txBox="1"/>
            <p:nvPr/>
          </p:nvSpPr>
          <p:spPr>
            <a:xfrm>
              <a:off x="5157181" y="6324600"/>
              <a:ext cx="1472219" cy="381771"/>
            </a:xfrm>
            <a:prstGeom prst="rect">
              <a:avLst/>
            </a:prstGeom>
            <a:noFill/>
          </p:spPr>
          <p:txBody>
            <a:bodyPr wrap="square" rtlCol="0">
              <a:spAutoFit/>
            </a:bodyPr>
            <a:lstStyle/>
            <a:p>
              <a:pPr>
                <a:lnSpc>
                  <a:spcPct val="198000"/>
                </a:lnSpc>
              </a:pPr>
              <a:r>
                <a:rPr lang="en-US" sz="950" dirty="0" smtClean="0">
                  <a:latin typeface="Century Gothic" panose="020B0502020202020204" pitchFamily="34" charset="0"/>
                </a:rPr>
                <a:t>Social Studies Theme</a:t>
              </a:r>
            </a:p>
          </p:txBody>
        </p:sp>
        <p:sp>
          <p:nvSpPr>
            <p:cNvPr id="16" name="Oval 15"/>
            <p:cNvSpPr>
              <a:spLocks/>
            </p:cNvSpPr>
            <p:nvPr/>
          </p:nvSpPr>
          <p:spPr>
            <a:xfrm>
              <a:off x="5049887" y="6480953"/>
              <a:ext cx="131713" cy="12512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p:cNvGrpSpPr/>
          <p:nvPr/>
        </p:nvGrpSpPr>
        <p:grpSpPr>
          <a:xfrm>
            <a:off x="5280523" y="6172200"/>
            <a:ext cx="1652016" cy="336439"/>
            <a:chOff x="6653784" y="6284208"/>
            <a:chExt cx="1652016" cy="336439"/>
          </a:xfrm>
        </p:grpSpPr>
        <p:sp>
          <p:nvSpPr>
            <p:cNvPr id="18" name="Oval 17"/>
            <p:cNvSpPr>
              <a:spLocks noChangeAspect="1"/>
            </p:cNvSpPr>
            <p:nvPr/>
          </p:nvSpPr>
          <p:spPr>
            <a:xfrm>
              <a:off x="6653784" y="6432005"/>
              <a:ext cx="128016" cy="12801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6833581" y="6284208"/>
              <a:ext cx="1472219" cy="336439"/>
            </a:xfrm>
            <a:prstGeom prst="rect">
              <a:avLst/>
            </a:prstGeom>
            <a:noFill/>
          </p:spPr>
          <p:txBody>
            <a:bodyPr wrap="square" rtlCol="0">
              <a:spAutoFit/>
            </a:bodyPr>
            <a:lstStyle/>
            <a:p>
              <a:pPr>
                <a:lnSpc>
                  <a:spcPct val="198000"/>
                </a:lnSpc>
              </a:pPr>
              <a:r>
                <a:rPr lang="en-US" sz="950" dirty="0" smtClean="0">
                  <a:latin typeface="Century Gothic" panose="020B0502020202020204" pitchFamily="34" charset="0"/>
                </a:rPr>
                <a:t>Science Theme</a:t>
              </a:r>
            </a:p>
          </p:txBody>
        </p:sp>
      </p:grpSp>
      <p:sp>
        <p:nvSpPr>
          <p:cNvPr id="20" name="Rectangle 19"/>
          <p:cNvSpPr/>
          <p:nvPr/>
        </p:nvSpPr>
        <p:spPr>
          <a:xfrm>
            <a:off x="4495800" y="4150057"/>
            <a:ext cx="4572000" cy="1869743"/>
          </a:xfrm>
          <a:prstGeom prst="rect">
            <a:avLst/>
          </a:prstGeom>
        </p:spPr>
        <p:txBody>
          <a:bodyPr>
            <a:spAutoFit/>
          </a:bodyPr>
          <a:lstStyle/>
          <a:p>
            <a:r>
              <a:rPr lang="en-US" sz="1050" b="1" dirty="0">
                <a:solidFill>
                  <a:schemeClr val="dk1"/>
                </a:solidFill>
                <a:ea typeface="Calibri"/>
                <a:cs typeface="Times New Roman"/>
              </a:rPr>
              <a:t>Looking for additional content to feature this month?  Here are a few key events to keep on your radar: </a:t>
            </a:r>
          </a:p>
          <a:p>
            <a:endParaRPr lang="en-US" sz="1050" b="1" dirty="0">
              <a:solidFill>
                <a:schemeClr val="dk1"/>
              </a:solidFill>
              <a:ea typeface="Calibri"/>
              <a:cs typeface="Times New Roman"/>
            </a:endParaRP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10/2/1869 </a:t>
            </a:r>
            <a:r>
              <a:rPr lang="en-US" sz="1050" dirty="0">
                <a:solidFill>
                  <a:schemeClr val="tx1">
                    <a:lumMod val="50000"/>
                    <a:lumOff val="50000"/>
                  </a:schemeClr>
                </a:solidFill>
                <a:ea typeface="Calibri"/>
                <a:cs typeface="Times New Roman"/>
              </a:rPr>
              <a:t>| Gandhi's Birthday</a:t>
            </a:r>
          </a:p>
          <a:p>
            <a:pPr marL="171450" indent="-171450">
              <a:buFont typeface="Arial" panose="020B0604020202020204" pitchFamily="34" charset="0"/>
              <a:buChar char="•"/>
            </a:pPr>
            <a:r>
              <a:rPr lang="en-US" sz="1050" dirty="0">
                <a:solidFill>
                  <a:schemeClr val="tx1">
                    <a:lumMod val="50000"/>
                    <a:lumOff val="50000"/>
                  </a:schemeClr>
                </a:solidFill>
                <a:ea typeface="Calibri"/>
                <a:cs typeface="Times New Roman"/>
              </a:rPr>
              <a:t>10/4-10 | World Space Week</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10/5-11 </a:t>
            </a:r>
            <a:r>
              <a:rPr lang="en-US" sz="1050" dirty="0">
                <a:solidFill>
                  <a:schemeClr val="tx1">
                    <a:lumMod val="50000"/>
                    <a:lumOff val="50000"/>
                  </a:schemeClr>
                </a:solidFill>
                <a:ea typeface="Calibri"/>
                <a:cs typeface="Times New Roman"/>
              </a:rPr>
              <a:t>| </a:t>
            </a:r>
            <a:r>
              <a:rPr lang="en-US" sz="1050" dirty="0" smtClean="0">
                <a:solidFill>
                  <a:schemeClr val="tx1">
                    <a:lumMod val="50000"/>
                    <a:lumOff val="50000"/>
                  </a:schemeClr>
                </a:solidFill>
                <a:ea typeface="Calibri"/>
                <a:cs typeface="Times New Roman"/>
              </a:rPr>
              <a:t>Nat’l Metric </a:t>
            </a:r>
            <a:r>
              <a:rPr lang="en-US" sz="1050" dirty="0">
                <a:solidFill>
                  <a:schemeClr val="tx1">
                    <a:lumMod val="50000"/>
                    <a:lumOff val="50000"/>
                  </a:schemeClr>
                </a:solidFill>
                <a:ea typeface="Calibri"/>
                <a:cs typeface="Times New Roman"/>
              </a:rPr>
              <a:t>Week </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10/12-18 </a:t>
            </a:r>
            <a:r>
              <a:rPr lang="en-US" sz="1050" dirty="0">
                <a:solidFill>
                  <a:schemeClr val="tx1">
                    <a:lumMod val="50000"/>
                    <a:lumOff val="50000"/>
                  </a:schemeClr>
                </a:solidFill>
                <a:ea typeface="Calibri"/>
                <a:cs typeface="Times New Roman"/>
              </a:rPr>
              <a:t>| Earth Science Week</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10/12-18 </a:t>
            </a:r>
            <a:r>
              <a:rPr lang="en-US" sz="1050" dirty="0">
                <a:solidFill>
                  <a:schemeClr val="tx1">
                    <a:lumMod val="50000"/>
                    <a:lumOff val="50000"/>
                  </a:schemeClr>
                </a:solidFill>
                <a:ea typeface="Calibri"/>
                <a:cs typeface="Times New Roman"/>
              </a:rPr>
              <a:t>| Teen Read Week</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10/13 </a:t>
            </a:r>
            <a:r>
              <a:rPr lang="en-US" sz="1050" dirty="0">
                <a:solidFill>
                  <a:schemeClr val="tx1">
                    <a:lumMod val="50000"/>
                    <a:lumOff val="50000"/>
                  </a:schemeClr>
                </a:solidFill>
                <a:ea typeface="Calibri"/>
                <a:cs typeface="Times New Roman"/>
              </a:rPr>
              <a:t>| Columbus Day</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10/13-17 </a:t>
            </a:r>
            <a:r>
              <a:rPr lang="en-US" sz="1050" dirty="0">
                <a:solidFill>
                  <a:schemeClr val="tx1">
                    <a:lumMod val="50000"/>
                    <a:lumOff val="50000"/>
                  </a:schemeClr>
                </a:solidFill>
                <a:ea typeface="Calibri"/>
                <a:cs typeface="Times New Roman"/>
              </a:rPr>
              <a:t>| </a:t>
            </a:r>
            <a:r>
              <a:rPr lang="en-US" sz="1050" dirty="0" smtClean="0">
                <a:solidFill>
                  <a:schemeClr val="tx1">
                    <a:lumMod val="50000"/>
                    <a:lumOff val="50000"/>
                  </a:schemeClr>
                </a:solidFill>
                <a:ea typeface="Calibri"/>
                <a:cs typeface="Times New Roman"/>
              </a:rPr>
              <a:t>Nat’l School </a:t>
            </a:r>
            <a:r>
              <a:rPr lang="en-US" sz="1050" dirty="0">
                <a:solidFill>
                  <a:schemeClr val="tx1">
                    <a:lumMod val="50000"/>
                    <a:lumOff val="50000"/>
                  </a:schemeClr>
                </a:solidFill>
                <a:ea typeface="Calibri"/>
                <a:cs typeface="Times New Roman"/>
              </a:rPr>
              <a:t>Lunch Week</a:t>
            </a:r>
          </a:p>
          <a:p>
            <a:pPr marL="171450" indent="-171450">
              <a:buFont typeface="Arial" panose="020B0604020202020204" pitchFamily="34" charset="0"/>
              <a:buChar char="•"/>
            </a:pPr>
            <a:r>
              <a:rPr lang="en-US" sz="1050" dirty="0">
                <a:solidFill>
                  <a:schemeClr val="tx1">
                    <a:lumMod val="50000"/>
                    <a:lumOff val="50000"/>
                  </a:schemeClr>
                </a:solidFill>
                <a:ea typeface="Calibri"/>
                <a:cs typeface="Times New Roman"/>
              </a:rPr>
              <a:t>10/16 | World Food </a:t>
            </a:r>
            <a:r>
              <a:rPr lang="en-US" sz="1050" dirty="0" smtClean="0">
                <a:solidFill>
                  <a:schemeClr val="tx1">
                    <a:lumMod val="50000"/>
                    <a:lumOff val="50000"/>
                  </a:schemeClr>
                </a:solidFill>
                <a:ea typeface="Calibri"/>
                <a:cs typeface="Times New Roman"/>
              </a:rPr>
              <a:t>Day</a:t>
            </a:r>
            <a:endParaRPr lang="en-US" sz="1050" dirty="0">
              <a:solidFill>
                <a:schemeClr val="tx1">
                  <a:lumMod val="50000"/>
                  <a:lumOff val="50000"/>
                </a:schemeClr>
              </a:solidFill>
              <a:ea typeface="Calibri"/>
              <a:cs typeface="Times New Roman"/>
            </a:endParaRPr>
          </a:p>
        </p:txBody>
      </p:sp>
      <p:cxnSp>
        <p:nvCxnSpPr>
          <p:cNvPr id="21" name="Straight Connector 20"/>
          <p:cNvCxnSpPr/>
          <p:nvPr/>
        </p:nvCxnSpPr>
        <p:spPr>
          <a:xfrm>
            <a:off x="4267200" y="1143000"/>
            <a:ext cx="0" cy="4495800"/>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6553200" y="4581182"/>
            <a:ext cx="4572000" cy="1061829"/>
          </a:xfrm>
          <a:prstGeom prst="rect">
            <a:avLst/>
          </a:prstGeom>
        </p:spPr>
        <p:txBody>
          <a:bodyPr>
            <a:spAutoFit/>
          </a:bodyPr>
          <a:lstStyle/>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10/20 </a:t>
            </a:r>
            <a:r>
              <a:rPr lang="en-US" sz="1050" dirty="0">
                <a:solidFill>
                  <a:schemeClr val="tx1">
                    <a:lumMod val="50000"/>
                    <a:lumOff val="50000"/>
                  </a:schemeClr>
                </a:solidFill>
                <a:ea typeface="Calibri"/>
                <a:cs typeface="Times New Roman"/>
              </a:rPr>
              <a:t>| </a:t>
            </a:r>
            <a:r>
              <a:rPr lang="en-US" sz="1050" dirty="0" smtClean="0">
                <a:solidFill>
                  <a:schemeClr val="tx1">
                    <a:lumMod val="50000"/>
                    <a:lumOff val="50000"/>
                  </a:schemeClr>
                </a:solidFill>
                <a:ea typeface="Calibri"/>
                <a:cs typeface="Times New Roman"/>
              </a:rPr>
              <a:t>Nat’l Day </a:t>
            </a:r>
            <a:r>
              <a:rPr lang="en-US" sz="1050" dirty="0">
                <a:solidFill>
                  <a:schemeClr val="tx1">
                    <a:lumMod val="50000"/>
                    <a:lumOff val="50000"/>
                  </a:schemeClr>
                </a:solidFill>
                <a:ea typeface="Calibri"/>
                <a:cs typeface="Times New Roman"/>
              </a:rPr>
              <a:t>on Writing</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10/19-25 </a:t>
            </a:r>
            <a:r>
              <a:rPr lang="en-US" sz="1050" dirty="0">
                <a:solidFill>
                  <a:schemeClr val="tx1">
                    <a:lumMod val="50000"/>
                    <a:lumOff val="50000"/>
                  </a:schemeClr>
                </a:solidFill>
                <a:ea typeface="Calibri"/>
                <a:cs typeface="Times New Roman"/>
              </a:rPr>
              <a:t>| </a:t>
            </a:r>
            <a:r>
              <a:rPr lang="en-US" sz="1050" dirty="0" smtClean="0">
                <a:solidFill>
                  <a:schemeClr val="tx1">
                    <a:lumMod val="50000"/>
                    <a:lumOff val="50000"/>
                  </a:schemeClr>
                </a:solidFill>
                <a:ea typeface="Calibri"/>
                <a:cs typeface="Times New Roman"/>
              </a:rPr>
              <a:t>Nat’l Chemistry </a:t>
            </a:r>
            <a:r>
              <a:rPr lang="en-US" sz="1050" dirty="0">
                <a:solidFill>
                  <a:schemeClr val="tx1">
                    <a:lumMod val="50000"/>
                    <a:lumOff val="50000"/>
                  </a:schemeClr>
                </a:solidFill>
                <a:ea typeface="Calibri"/>
                <a:cs typeface="Times New Roman"/>
              </a:rPr>
              <a:t>Week</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10/25 </a:t>
            </a:r>
            <a:r>
              <a:rPr lang="en-US" sz="1050" dirty="0">
                <a:solidFill>
                  <a:schemeClr val="tx1">
                    <a:lumMod val="50000"/>
                    <a:lumOff val="50000"/>
                  </a:schemeClr>
                </a:solidFill>
                <a:ea typeface="Calibri"/>
                <a:cs typeface="Times New Roman"/>
              </a:rPr>
              <a:t>| Make a Difference Day</a:t>
            </a:r>
          </a:p>
          <a:p>
            <a:pPr marL="171450" indent="-171450">
              <a:buFont typeface="Arial" panose="020B0604020202020204" pitchFamily="34" charset="0"/>
              <a:buChar char="•"/>
            </a:pPr>
            <a:r>
              <a:rPr lang="en-US" sz="1050" dirty="0">
                <a:solidFill>
                  <a:schemeClr val="tx1">
                    <a:lumMod val="50000"/>
                    <a:lumOff val="50000"/>
                  </a:schemeClr>
                </a:solidFill>
                <a:ea typeface="Calibri"/>
                <a:cs typeface="Times New Roman"/>
              </a:rPr>
              <a:t>10/31 | Halloween</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Nat’l Bullying </a:t>
            </a:r>
            <a:r>
              <a:rPr lang="en-US" sz="1050" dirty="0">
                <a:solidFill>
                  <a:schemeClr val="tx1">
                    <a:lumMod val="50000"/>
                    <a:lumOff val="50000"/>
                  </a:schemeClr>
                </a:solidFill>
                <a:ea typeface="Calibri"/>
                <a:cs typeface="Times New Roman"/>
              </a:rPr>
              <a:t>Prevention </a:t>
            </a:r>
            <a:r>
              <a:rPr lang="en-US" sz="1050" dirty="0" smtClean="0">
                <a:solidFill>
                  <a:schemeClr val="tx1">
                    <a:lumMod val="50000"/>
                    <a:lumOff val="50000"/>
                  </a:schemeClr>
                </a:solidFill>
                <a:ea typeface="Calibri"/>
                <a:cs typeface="Times New Roman"/>
              </a:rPr>
              <a:t>Mon.</a:t>
            </a:r>
            <a:endParaRPr lang="en-US" sz="1050" dirty="0">
              <a:solidFill>
                <a:schemeClr val="tx1">
                  <a:lumMod val="50000"/>
                  <a:lumOff val="50000"/>
                </a:schemeClr>
              </a:solidFill>
              <a:ea typeface="Calibri"/>
              <a:cs typeface="Times New Roman"/>
            </a:endParaRPr>
          </a:p>
          <a:p>
            <a:pPr marL="171450" indent="-171450">
              <a:buFont typeface="Arial" panose="020B0604020202020204" pitchFamily="34" charset="0"/>
              <a:buChar char="•"/>
            </a:pPr>
            <a:r>
              <a:rPr lang="en-US" sz="1050" dirty="0">
                <a:solidFill>
                  <a:schemeClr val="tx1">
                    <a:lumMod val="50000"/>
                    <a:lumOff val="50000"/>
                  </a:schemeClr>
                </a:solidFill>
                <a:ea typeface="Calibri"/>
                <a:cs typeface="Times New Roman"/>
              </a:rPr>
              <a:t>Cyber Security Awareness </a:t>
            </a:r>
            <a:r>
              <a:rPr lang="en-US" sz="1050" dirty="0" smtClean="0">
                <a:solidFill>
                  <a:schemeClr val="tx1">
                    <a:lumMod val="50000"/>
                    <a:lumOff val="50000"/>
                  </a:schemeClr>
                </a:solidFill>
                <a:ea typeface="Calibri"/>
                <a:cs typeface="Times New Roman"/>
              </a:rPr>
              <a:t>Mon.</a:t>
            </a:r>
            <a:endParaRPr lang="en-US" sz="1050" dirty="0">
              <a:solidFill>
                <a:schemeClr val="tx1">
                  <a:lumMod val="50000"/>
                  <a:lumOff val="50000"/>
                </a:schemeClr>
              </a:solidFill>
              <a:ea typeface="Calibri"/>
              <a:cs typeface="Times New Roman"/>
            </a:endParaRPr>
          </a:p>
        </p:txBody>
      </p:sp>
    </p:spTree>
    <p:extLst>
      <p:ext uri="{BB962C8B-B14F-4D97-AF65-F5344CB8AC3E}">
        <p14:creationId xmlns:p14="http://schemas.microsoft.com/office/powerpoint/2010/main" val="822636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5521" y="966133"/>
            <a:ext cx="4429125" cy="3052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p:cNvGrpSpPr/>
          <p:nvPr/>
        </p:nvGrpSpPr>
        <p:grpSpPr>
          <a:xfrm>
            <a:off x="3175981" y="6172200"/>
            <a:ext cx="1167419" cy="336439"/>
            <a:chOff x="9930384" y="5973107"/>
            <a:chExt cx="1167419" cy="336439"/>
          </a:xfrm>
        </p:grpSpPr>
        <p:sp>
          <p:nvSpPr>
            <p:cNvPr id="6" name="Oval 5"/>
            <p:cNvSpPr>
              <a:spLocks noChangeAspect="1"/>
            </p:cNvSpPr>
            <p:nvPr/>
          </p:nvSpPr>
          <p:spPr>
            <a:xfrm>
              <a:off x="9930384" y="6121561"/>
              <a:ext cx="128016" cy="128016"/>
            </a:xfrm>
            <a:prstGeom prst="ellipse">
              <a:avLst/>
            </a:prstGeom>
            <a:solidFill>
              <a:srgbClr val="00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0058400" y="5973107"/>
              <a:ext cx="1039403" cy="336439"/>
            </a:xfrm>
            <a:prstGeom prst="rect">
              <a:avLst/>
            </a:prstGeom>
            <a:noFill/>
          </p:spPr>
          <p:txBody>
            <a:bodyPr wrap="square" rtlCol="0">
              <a:spAutoFit/>
            </a:bodyPr>
            <a:lstStyle/>
            <a:p>
              <a:pPr>
                <a:lnSpc>
                  <a:spcPct val="198000"/>
                </a:lnSpc>
              </a:pPr>
              <a:r>
                <a:rPr lang="en-US" sz="950" dirty="0" smtClean="0">
                  <a:latin typeface="Century Gothic" panose="020B0502020202020204" pitchFamily="34" charset="0"/>
                </a:rPr>
                <a:t>All</a:t>
              </a:r>
            </a:p>
          </p:txBody>
        </p:sp>
      </p:grpSp>
      <p:sp>
        <p:nvSpPr>
          <p:cNvPr id="8" name="TextBox 7"/>
          <p:cNvSpPr txBox="1"/>
          <p:nvPr/>
        </p:nvSpPr>
        <p:spPr>
          <a:xfrm>
            <a:off x="457200" y="1047690"/>
            <a:ext cx="3733800" cy="338554"/>
          </a:xfrm>
          <a:prstGeom prst="rect">
            <a:avLst/>
          </a:prstGeom>
          <a:noFill/>
        </p:spPr>
        <p:txBody>
          <a:bodyPr wrap="square" rtlCol="0">
            <a:spAutoFit/>
          </a:bodyPr>
          <a:lstStyle/>
          <a:p>
            <a:r>
              <a:rPr lang="en-US" sz="1600" dirty="0">
                <a:solidFill>
                  <a:schemeClr val="tx1">
                    <a:lumMod val="65000"/>
                    <a:lumOff val="35000"/>
                  </a:schemeClr>
                </a:solidFill>
              </a:rPr>
              <a:t>Weekly </a:t>
            </a:r>
            <a:r>
              <a:rPr lang="en-US" sz="1600" dirty="0" smtClean="0">
                <a:solidFill>
                  <a:schemeClr val="tx1">
                    <a:lumMod val="65000"/>
                    <a:lumOff val="35000"/>
                  </a:schemeClr>
                </a:solidFill>
              </a:rPr>
              <a:t>Content Themes: November</a:t>
            </a:r>
            <a:endParaRPr lang="en-US" sz="1600" dirty="0">
              <a:solidFill>
                <a:schemeClr val="tx1">
                  <a:lumMod val="65000"/>
                  <a:lumOff val="35000"/>
                </a:schemeClr>
              </a:solidFill>
            </a:endParaRPr>
          </a:p>
        </p:txBody>
      </p:sp>
      <p:cxnSp>
        <p:nvCxnSpPr>
          <p:cNvPr id="9" name="Straight Connector 8"/>
          <p:cNvCxnSpPr/>
          <p:nvPr/>
        </p:nvCxnSpPr>
        <p:spPr>
          <a:xfrm>
            <a:off x="360313" y="6509796"/>
            <a:ext cx="8305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09600" y="385841"/>
            <a:ext cx="8148320" cy="3761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81000" y="228600"/>
            <a:ext cx="2362200" cy="678793"/>
          </a:xfrm>
          <a:prstGeom prst="rect">
            <a:avLst/>
          </a:prstGeom>
        </p:spPr>
      </p:pic>
      <p:sp>
        <p:nvSpPr>
          <p:cNvPr id="12" name="Text Box 2"/>
          <p:cNvSpPr txBox="1"/>
          <p:nvPr/>
        </p:nvSpPr>
        <p:spPr>
          <a:xfrm>
            <a:off x="457200" y="1524000"/>
            <a:ext cx="3733800" cy="420741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50" b="1" dirty="0" smtClean="0"/>
              <a:t>Week </a:t>
            </a:r>
            <a:r>
              <a:rPr lang="en-US" sz="1150" b="1" dirty="0"/>
              <a:t>of </a:t>
            </a:r>
            <a:r>
              <a:rPr lang="en-US" sz="1150" b="1" dirty="0" smtClean="0"/>
              <a:t>11/3: </a:t>
            </a:r>
            <a:r>
              <a:rPr lang="en-US" sz="1200" b="1" dirty="0" smtClean="0">
                <a:ea typeface="Calibri"/>
                <a:cs typeface="Times New Roman"/>
              </a:rPr>
              <a:t>Classroom </a:t>
            </a:r>
            <a:r>
              <a:rPr lang="en-US" sz="1200" b="1" dirty="0">
                <a:ea typeface="Calibri"/>
                <a:cs typeface="Times New Roman"/>
              </a:rPr>
              <a:t>Tips &amp; Strategies</a:t>
            </a:r>
          </a:p>
          <a:p>
            <a:r>
              <a:rPr lang="en-US" sz="1200" dirty="0">
                <a:solidFill>
                  <a:schemeClr val="tx1">
                    <a:lumMod val="50000"/>
                    <a:lumOff val="50000"/>
                  </a:schemeClr>
                </a:solidFill>
              </a:rPr>
              <a:t>This theme is designed to help teachers navigate the digital age of learning with practical tips, tactics, and digital tools.  </a:t>
            </a:r>
          </a:p>
          <a:p>
            <a:endParaRPr lang="en-US" sz="1150" b="1" dirty="0">
              <a:effectLst/>
              <a:ea typeface="Calibri"/>
              <a:cs typeface="Times New Roman"/>
            </a:endParaRPr>
          </a:p>
          <a:p>
            <a:r>
              <a:rPr lang="en-US" sz="1150" b="1" dirty="0" smtClean="0">
                <a:ea typeface="Calibri"/>
                <a:cs typeface="Times New Roman"/>
              </a:rPr>
              <a:t>Week of 11/10: Veterans: Stories </a:t>
            </a:r>
            <a:r>
              <a:rPr lang="en-US" sz="1150" b="1" dirty="0">
                <a:ea typeface="Calibri"/>
                <a:cs typeface="Times New Roman"/>
              </a:rPr>
              <a:t>of Service</a:t>
            </a:r>
          </a:p>
          <a:p>
            <a:r>
              <a:rPr lang="en-US" sz="1150" dirty="0">
                <a:solidFill>
                  <a:prstClr val="black">
                    <a:lumMod val="50000"/>
                    <a:lumOff val="50000"/>
                  </a:prstClr>
                </a:solidFill>
              </a:rPr>
              <a:t>In honor of Veterans Day </a:t>
            </a:r>
            <a:r>
              <a:rPr lang="en-US" sz="1150" dirty="0" smtClean="0">
                <a:solidFill>
                  <a:prstClr val="black">
                    <a:lumMod val="50000"/>
                    <a:lumOff val="50000"/>
                  </a:prstClr>
                </a:solidFill>
              </a:rPr>
              <a:t>(11/11) and </a:t>
            </a:r>
            <a:r>
              <a:rPr lang="en-US" sz="1150" dirty="0">
                <a:solidFill>
                  <a:prstClr val="black">
                    <a:lumMod val="50000"/>
                    <a:lumOff val="50000"/>
                  </a:prstClr>
                </a:solidFill>
              </a:rPr>
              <a:t>the premiere of PBS’ new series, </a:t>
            </a:r>
            <a:r>
              <a:rPr lang="en-US" sz="1150" i="1" dirty="0">
                <a:solidFill>
                  <a:prstClr val="black">
                    <a:lumMod val="50000"/>
                    <a:lumOff val="50000"/>
                  </a:prstClr>
                </a:solidFill>
                <a:hlinkClick r:id="rId4"/>
              </a:rPr>
              <a:t>Navy Seals </a:t>
            </a:r>
            <a:r>
              <a:rPr lang="en-US" sz="1150" dirty="0" smtClean="0">
                <a:solidFill>
                  <a:prstClr val="black">
                    <a:lumMod val="50000"/>
                    <a:lumOff val="50000"/>
                  </a:prstClr>
                </a:solidFill>
              </a:rPr>
              <a:t>PBS LearningMedia will feature </a:t>
            </a:r>
            <a:r>
              <a:rPr lang="en-US" sz="1150" dirty="0">
                <a:solidFill>
                  <a:prstClr val="black">
                    <a:lumMod val="50000"/>
                    <a:lumOff val="50000"/>
                  </a:prstClr>
                </a:solidFill>
              </a:rPr>
              <a:t>the stories </a:t>
            </a:r>
            <a:r>
              <a:rPr lang="en-US" sz="1150" dirty="0" smtClean="0">
                <a:solidFill>
                  <a:prstClr val="black">
                    <a:lumMod val="50000"/>
                    <a:lumOff val="50000"/>
                  </a:prstClr>
                </a:solidFill>
              </a:rPr>
              <a:t>about veterans </a:t>
            </a:r>
            <a:r>
              <a:rPr lang="en-US" sz="1150" dirty="0">
                <a:solidFill>
                  <a:prstClr val="black">
                    <a:lumMod val="50000"/>
                    <a:lumOff val="50000"/>
                  </a:prstClr>
                </a:solidFill>
              </a:rPr>
              <a:t>from across the </a:t>
            </a:r>
            <a:r>
              <a:rPr lang="en-US" sz="1150" dirty="0" smtClean="0">
                <a:solidFill>
                  <a:prstClr val="black">
                    <a:lumMod val="50000"/>
                    <a:lumOff val="50000"/>
                  </a:prstClr>
                </a:solidFill>
              </a:rPr>
              <a:t>country </a:t>
            </a:r>
            <a:r>
              <a:rPr lang="en-US" sz="1150" dirty="0">
                <a:solidFill>
                  <a:schemeClr val="tx1">
                    <a:lumMod val="50000"/>
                    <a:lumOff val="50000"/>
                  </a:schemeClr>
                </a:solidFill>
                <a:ea typeface="Calibri"/>
                <a:cs typeface="Times New Roman"/>
              </a:rPr>
              <a:t>(this includes new content from the program).</a:t>
            </a:r>
          </a:p>
          <a:p>
            <a:r>
              <a:rPr lang="en-US" sz="1150" b="1" dirty="0" smtClean="0">
                <a:ea typeface="Calibri"/>
                <a:cs typeface="Times New Roman"/>
              </a:rPr>
              <a:t> </a:t>
            </a:r>
            <a:endParaRPr lang="en-US" sz="1150" b="1" dirty="0">
              <a:effectLst/>
              <a:ea typeface="Calibri"/>
              <a:cs typeface="Times New Roman"/>
            </a:endParaRPr>
          </a:p>
          <a:p>
            <a:r>
              <a:rPr lang="en-US" sz="1150" b="1" dirty="0" smtClean="0">
                <a:ea typeface="Calibri"/>
                <a:cs typeface="Times New Roman"/>
              </a:rPr>
              <a:t>Week of 11/17: Making Global Connections</a:t>
            </a:r>
            <a:endParaRPr lang="en-US" sz="1150" dirty="0" smtClean="0">
              <a:ea typeface="Calibri"/>
              <a:cs typeface="Times New Roman"/>
            </a:endParaRPr>
          </a:p>
          <a:p>
            <a:r>
              <a:rPr lang="en-US" sz="1150" dirty="0" smtClean="0">
                <a:solidFill>
                  <a:schemeClr val="tx1">
                    <a:lumMod val="50000"/>
                    <a:lumOff val="50000"/>
                  </a:schemeClr>
                </a:solidFill>
                <a:ea typeface="Calibri"/>
                <a:cs typeface="Times New Roman"/>
              </a:rPr>
              <a:t>To mark Geography Awareness Week, PBS LearningMedia will be showcasing a fantastic series of resources focused around global literacy</a:t>
            </a:r>
            <a:r>
              <a:rPr lang="en-US" sz="1150" dirty="0">
                <a:solidFill>
                  <a:schemeClr val="tx1">
                    <a:lumMod val="50000"/>
                    <a:lumOff val="50000"/>
                  </a:schemeClr>
                </a:solidFill>
                <a:ea typeface="Calibri"/>
                <a:cs typeface="Times New Roman"/>
              </a:rPr>
              <a:t> </a:t>
            </a:r>
            <a:r>
              <a:rPr lang="en-US" sz="1150" dirty="0" smtClean="0">
                <a:solidFill>
                  <a:schemeClr val="tx1">
                    <a:lumMod val="50000"/>
                    <a:lumOff val="50000"/>
                  </a:schemeClr>
                </a:solidFill>
                <a:ea typeface="Calibri"/>
                <a:cs typeface="Times New Roman"/>
              </a:rPr>
              <a:t>and diplomacy.</a:t>
            </a:r>
            <a:endParaRPr lang="en-US" sz="1150" dirty="0" smtClean="0">
              <a:solidFill>
                <a:schemeClr val="tx1">
                  <a:lumMod val="50000"/>
                  <a:lumOff val="50000"/>
                </a:schemeClr>
              </a:solidFill>
              <a:effectLst/>
              <a:ea typeface="Calibri"/>
              <a:cs typeface="Times New Roman"/>
            </a:endParaRPr>
          </a:p>
          <a:p>
            <a:endParaRPr lang="en-US" sz="1150" dirty="0">
              <a:ea typeface="Calibri"/>
              <a:cs typeface="Times New Roman"/>
            </a:endParaRPr>
          </a:p>
          <a:p>
            <a:r>
              <a:rPr lang="en-US" sz="1150" b="1" dirty="0" smtClean="0">
                <a:effectLst/>
                <a:ea typeface="Calibri"/>
                <a:cs typeface="Times New Roman"/>
              </a:rPr>
              <a:t>Week of 11/24: </a:t>
            </a:r>
            <a:r>
              <a:rPr lang="en-US" sz="1150" b="1" dirty="0"/>
              <a:t>Math Blast!</a:t>
            </a:r>
          </a:p>
          <a:p>
            <a:r>
              <a:rPr lang="en-US" sz="1150" dirty="0">
                <a:solidFill>
                  <a:schemeClr val="tx1">
                    <a:lumMod val="50000"/>
                    <a:lumOff val="50000"/>
                  </a:schemeClr>
                </a:solidFill>
              </a:rPr>
              <a:t>This week’s theme spotlights of our top math collections </a:t>
            </a:r>
            <a:r>
              <a:rPr lang="en-US" sz="1150" dirty="0" smtClean="0">
                <a:solidFill>
                  <a:schemeClr val="tx1">
                    <a:lumMod val="50000"/>
                    <a:lumOff val="50000"/>
                  </a:schemeClr>
                </a:solidFill>
              </a:rPr>
              <a:t>and offers teachers a creative way to apply lessons in math to the Thanksgiving holiday. </a:t>
            </a:r>
            <a:endParaRPr lang="en-US" sz="1150" dirty="0">
              <a:solidFill>
                <a:schemeClr val="tx1">
                  <a:lumMod val="50000"/>
                  <a:lumOff val="50000"/>
                </a:schemeClr>
              </a:solidFill>
            </a:endParaRPr>
          </a:p>
          <a:p>
            <a:endParaRPr lang="en-US" sz="1150" b="1" dirty="0" smtClean="0">
              <a:effectLst/>
              <a:ea typeface="Calibri"/>
              <a:cs typeface="Times New Roman"/>
            </a:endParaRPr>
          </a:p>
          <a:p>
            <a:r>
              <a:rPr lang="en-US" sz="1150" b="1" dirty="0" smtClean="0">
                <a:effectLst/>
                <a:ea typeface="Calibri"/>
                <a:cs typeface="Times New Roman"/>
              </a:rPr>
              <a:t> </a:t>
            </a:r>
            <a:endParaRPr lang="en-US" sz="1150" dirty="0">
              <a:solidFill>
                <a:prstClr val="black">
                  <a:lumMod val="50000"/>
                  <a:lumOff val="50000"/>
                </a:prstClr>
              </a:solidFill>
            </a:endParaRPr>
          </a:p>
        </p:txBody>
      </p:sp>
      <p:grpSp>
        <p:nvGrpSpPr>
          <p:cNvPr id="13" name="Group 12"/>
          <p:cNvGrpSpPr/>
          <p:nvPr/>
        </p:nvGrpSpPr>
        <p:grpSpPr>
          <a:xfrm>
            <a:off x="7162800" y="6175173"/>
            <a:ext cx="1579513" cy="381771"/>
            <a:chOff x="5049887" y="6324600"/>
            <a:chExt cx="1579513" cy="381771"/>
          </a:xfrm>
        </p:grpSpPr>
        <p:sp>
          <p:nvSpPr>
            <p:cNvPr id="14" name="TextBox 13"/>
            <p:cNvSpPr txBox="1"/>
            <p:nvPr/>
          </p:nvSpPr>
          <p:spPr>
            <a:xfrm>
              <a:off x="5157181" y="6324600"/>
              <a:ext cx="1472219" cy="381771"/>
            </a:xfrm>
            <a:prstGeom prst="rect">
              <a:avLst/>
            </a:prstGeom>
            <a:noFill/>
          </p:spPr>
          <p:txBody>
            <a:bodyPr wrap="square" rtlCol="0">
              <a:spAutoFit/>
            </a:bodyPr>
            <a:lstStyle/>
            <a:p>
              <a:pPr>
                <a:lnSpc>
                  <a:spcPct val="198000"/>
                </a:lnSpc>
              </a:pPr>
              <a:r>
                <a:rPr lang="en-US" sz="950" dirty="0" smtClean="0">
                  <a:latin typeface="Century Gothic" panose="020B0502020202020204" pitchFamily="34" charset="0"/>
                </a:rPr>
                <a:t>Social Studies Theme</a:t>
              </a:r>
            </a:p>
          </p:txBody>
        </p:sp>
        <p:sp>
          <p:nvSpPr>
            <p:cNvPr id="15" name="Oval 14"/>
            <p:cNvSpPr>
              <a:spLocks/>
            </p:cNvSpPr>
            <p:nvPr/>
          </p:nvSpPr>
          <p:spPr>
            <a:xfrm>
              <a:off x="5049887" y="6480953"/>
              <a:ext cx="131713" cy="12512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p:cNvGrpSpPr/>
          <p:nvPr/>
        </p:nvGrpSpPr>
        <p:grpSpPr>
          <a:xfrm>
            <a:off x="3758184" y="6172200"/>
            <a:ext cx="1627632" cy="336439"/>
            <a:chOff x="6678168" y="6265871"/>
            <a:chExt cx="1627632" cy="336439"/>
          </a:xfrm>
        </p:grpSpPr>
        <p:sp>
          <p:nvSpPr>
            <p:cNvPr id="17" name="Oval 16"/>
            <p:cNvSpPr>
              <a:spLocks noChangeAspect="1"/>
            </p:cNvSpPr>
            <p:nvPr/>
          </p:nvSpPr>
          <p:spPr>
            <a:xfrm>
              <a:off x="6678168" y="6418271"/>
              <a:ext cx="128016" cy="128016"/>
            </a:xfrm>
            <a:prstGeom prst="ellipse">
              <a:avLst/>
            </a:prstGeom>
            <a:solidFill>
              <a:srgbClr val="F9A8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833581" y="6265871"/>
              <a:ext cx="1472219" cy="336439"/>
            </a:xfrm>
            <a:prstGeom prst="rect">
              <a:avLst/>
            </a:prstGeom>
            <a:noFill/>
          </p:spPr>
          <p:txBody>
            <a:bodyPr wrap="square" rtlCol="0">
              <a:spAutoFit/>
            </a:bodyPr>
            <a:lstStyle/>
            <a:p>
              <a:pPr>
                <a:lnSpc>
                  <a:spcPct val="198000"/>
                </a:lnSpc>
              </a:pPr>
              <a:r>
                <a:rPr lang="en-US" sz="950" dirty="0" smtClean="0">
                  <a:latin typeface="Century Gothic" panose="020B0502020202020204" pitchFamily="34" charset="0"/>
                </a:rPr>
                <a:t>Math Theme</a:t>
              </a:r>
            </a:p>
          </p:txBody>
        </p:sp>
      </p:grpSp>
      <p:cxnSp>
        <p:nvCxnSpPr>
          <p:cNvPr id="19" name="Straight Connector 18"/>
          <p:cNvCxnSpPr/>
          <p:nvPr/>
        </p:nvCxnSpPr>
        <p:spPr>
          <a:xfrm>
            <a:off x="360313" y="6273352"/>
            <a:ext cx="83058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495800" y="4150057"/>
            <a:ext cx="4572000" cy="1869743"/>
          </a:xfrm>
          <a:prstGeom prst="rect">
            <a:avLst/>
          </a:prstGeom>
        </p:spPr>
        <p:txBody>
          <a:bodyPr>
            <a:spAutoFit/>
          </a:bodyPr>
          <a:lstStyle/>
          <a:p>
            <a:r>
              <a:rPr lang="en-US" sz="1050" b="1" dirty="0">
                <a:solidFill>
                  <a:schemeClr val="dk1"/>
                </a:solidFill>
                <a:ea typeface="Calibri"/>
                <a:cs typeface="Times New Roman"/>
              </a:rPr>
              <a:t>Looking for additional content to feature this month?  Here are a few key events to keep on your radar: </a:t>
            </a:r>
          </a:p>
          <a:p>
            <a:endParaRPr lang="en-US" sz="1050" dirty="0">
              <a:solidFill>
                <a:schemeClr val="tx1">
                  <a:lumMod val="50000"/>
                  <a:lumOff val="50000"/>
                </a:schemeClr>
              </a:solidFill>
              <a:ea typeface="Calibri"/>
              <a:cs typeface="Times New Roman"/>
            </a:endParaRPr>
          </a:p>
          <a:p>
            <a:pPr marL="171450" indent="-171450">
              <a:buFont typeface="Arial" panose="020B0604020202020204" pitchFamily="34" charset="0"/>
              <a:buChar char="•"/>
            </a:pPr>
            <a:r>
              <a:rPr lang="en-US" sz="1050" dirty="0">
                <a:solidFill>
                  <a:schemeClr val="tx1">
                    <a:lumMod val="50000"/>
                    <a:lumOff val="50000"/>
                  </a:schemeClr>
                </a:solidFill>
                <a:ea typeface="Calibri"/>
                <a:cs typeface="Times New Roman"/>
              </a:rPr>
              <a:t>11/1-2 | Day of the Dead (MX)</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11/2 </a:t>
            </a:r>
            <a:r>
              <a:rPr lang="en-US" sz="1050" dirty="0">
                <a:solidFill>
                  <a:schemeClr val="tx1">
                    <a:lumMod val="50000"/>
                    <a:lumOff val="50000"/>
                  </a:schemeClr>
                </a:solidFill>
                <a:ea typeface="Calibri"/>
                <a:cs typeface="Times New Roman"/>
              </a:rPr>
              <a:t>| End of Daylight Saving Time</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11/9/1989 </a:t>
            </a:r>
            <a:r>
              <a:rPr lang="en-US" sz="1050" dirty="0">
                <a:solidFill>
                  <a:schemeClr val="tx1">
                    <a:lumMod val="50000"/>
                    <a:lumOff val="50000"/>
                  </a:schemeClr>
                </a:solidFill>
                <a:ea typeface="Calibri"/>
                <a:cs typeface="Times New Roman"/>
              </a:rPr>
              <a:t>| Fall of the Berlin Wall</a:t>
            </a:r>
          </a:p>
          <a:p>
            <a:pPr marL="171450" indent="-171450">
              <a:buFont typeface="Arial" panose="020B0604020202020204" pitchFamily="34" charset="0"/>
              <a:buChar char="•"/>
            </a:pPr>
            <a:r>
              <a:rPr lang="en-US" sz="1050" dirty="0">
                <a:solidFill>
                  <a:schemeClr val="tx1">
                    <a:lumMod val="50000"/>
                    <a:lumOff val="50000"/>
                  </a:schemeClr>
                </a:solidFill>
                <a:ea typeface="Calibri"/>
                <a:cs typeface="Times New Roman"/>
              </a:rPr>
              <a:t>11/11 | Veterans Day </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11/16-22 </a:t>
            </a:r>
            <a:r>
              <a:rPr lang="en-US" sz="1050" dirty="0">
                <a:solidFill>
                  <a:schemeClr val="tx1">
                    <a:lumMod val="50000"/>
                    <a:lumOff val="50000"/>
                  </a:schemeClr>
                </a:solidFill>
                <a:ea typeface="Calibri"/>
                <a:cs typeface="Times New Roman"/>
              </a:rPr>
              <a:t>| Geography Awareness Week</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11/17-21 </a:t>
            </a:r>
            <a:r>
              <a:rPr lang="en-US" sz="1050" dirty="0">
                <a:solidFill>
                  <a:schemeClr val="tx1">
                    <a:lumMod val="50000"/>
                    <a:lumOff val="50000"/>
                  </a:schemeClr>
                </a:solidFill>
                <a:ea typeface="Calibri"/>
                <a:cs typeface="Times New Roman"/>
              </a:rPr>
              <a:t>| American Education Week </a:t>
            </a:r>
            <a:endParaRPr lang="en-US" sz="1050" dirty="0" smtClean="0">
              <a:solidFill>
                <a:schemeClr val="tx1">
                  <a:lumMod val="50000"/>
                  <a:lumOff val="50000"/>
                </a:schemeClr>
              </a:solidFill>
              <a:ea typeface="Calibri"/>
              <a:cs typeface="Times New Roman"/>
            </a:endParaRP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11/19/1863 </a:t>
            </a:r>
            <a:r>
              <a:rPr lang="en-US" sz="1050" dirty="0">
                <a:solidFill>
                  <a:schemeClr val="tx1">
                    <a:lumMod val="50000"/>
                    <a:lumOff val="50000"/>
                  </a:schemeClr>
                </a:solidFill>
                <a:ea typeface="Calibri"/>
                <a:cs typeface="Times New Roman"/>
              </a:rPr>
              <a:t>| </a:t>
            </a:r>
            <a:r>
              <a:rPr lang="en-US" sz="1050" dirty="0" smtClean="0">
                <a:solidFill>
                  <a:schemeClr val="tx1">
                    <a:lumMod val="50000"/>
                    <a:lumOff val="50000"/>
                  </a:schemeClr>
                </a:solidFill>
                <a:ea typeface="Calibri"/>
                <a:cs typeface="Times New Roman"/>
              </a:rPr>
              <a:t>Anniv. Gettysburg Address</a:t>
            </a:r>
            <a:endParaRPr lang="en-US" sz="1050" dirty="0">
              <a:solidFill>
                <a:schemeClr val="tx1">
                  <a:lumMod val="50000"/>
                  <a:lumOff val="50000"/>
                </a:schemeClr>
              </a:solidFill>
              <a:ea typeface="Calibri"/>
              <a:cs typeface="Times New Roman"/>
            </a:endParaRP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11/27 </a:t>
            </a:r>
            <a:r>
              <a:rPr lang="en-US" sz="1050" dirty="0">
                <a:solidFill>
                  <a:schemeClr val="tx1">
                    <a:lumMod val="50000"/>
                    <a:lumOff val="50000"/>
                  </a:schemeClr>
                </a:solidFill>
                <a:ea typeface="Calibri"/>
                <a:cs typeface="Times New Roman"/>
              </a:rPr>
              <a:t>| </a:t>
            </a:r>
            <a:r>
              <a:rPr lang="en-US" sz="1050" dirty="0" smtClean="0">
                <a:solidFill>
                  <a:schemeClr val="tx1">
                    <a:lumMod val="50000"/>
                    <a:lumOff val="50000"/>
                  </a:schemeClr>
                </a:solidFill>
                <a:ea typeface="Calibri"/>
                <a:cs typeface="Times New Roman"/>
              </a:rPr>
              <a:t>Thanksgiving</a:t>
            </a:r>
            <a:endParaRPr lang="en-US" sz="1050" dirty="0">
              <a:solidFill>
                <a:schemeClr val="tx1">
                  <a:lumMod val="50000"/>
                  <a:lumOff val="50000"/>
                </a:schemeClr>
              </a:solidFill>
              <a:ea typeface="Calibri"/>
              <a:cs typeface="Times New Roman"/>
            </a:endParaRPr>
          </a:p>
        </p:txBody>
      </p:sp>
      <p:sp>
        <p:nvSpPr>
          <p:cNvPr id="21" name="Rectangle 20"/>
          <p:cNvSpPr/>
          <p:nvPr/>
        </p:nvSpPr>
        <p:spPr>
          <a:xfrm>
            <a:off x="6781800" y="4604519"/>
            <a:ext cx="4572000" cy="577081"/>
          </a:xfrm>
          <a:prstGeom prst="rect">
            <a:avLst/>
          </a:prstGeom>
        </p:spPr>
        <p:txBody>
          <a:bodyPr>
            <a:spAutoFit/>
          </a:bodyPr>
          <a:lstStyle/>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American </a:t>
            </a:r>
            <a:r>
              <a:rPr lang="en-US" sz="1050" dirty="0">
                <a:solidFill>
                  <a:schemeClr val="tx1">
                    <a:lumMod val="50000"/>
                    <a:lumOff val="50000"/>
                  </a:schemeClr>
                </a:solidFill>
                <a:ea typeface="Calibri"/>
                <a:cs typeface="Times New Roman"/>
              </a:rPr>
              <a:t>Indian Heritage </a:t>
            </a: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Nat’l Alzheimer's Awareness Mon.</a:t>
            </a:r>
            <a:endParaRPr lang="en-US" sz="1050" dirty="0">
              <a:solidFill>
                <a:schemeClr val="tx1">
                  <a:lumMod val="50000"/>
                  <a:lumOff val="50000"/>
                </a:schemeClr>
              </a:solidFill>
              <a:ea typeface="Calibri"/>
              <a:cs typeface="Times New Roman"/>
            </a:endParaRPr>
          </a:p>
          <a:p>
            <a:pPr marL="171450" indent="-171450">
              <a:buFont typeface="Arial" panose="020B0604020202020204" pitchFamily="34" charset="0"/>
              <a:buChar char="•"/>
            </a:pPr>
            <a:r>
              <a:rPr lang="en-US" sz="1050" dirty="0" smtClean="0">
                <a:solidFill>
                  <a:schemeClr val="tx1">
                    <a:lumMod val="50000"/>
                    <a:lumOff val="50000"/>
                  </a:schemeClr>
                </a:solidFill>
                <a:ea typeface="Calibri"/>
                <a:cs typeface="Times New Roman"/>
              </a:rPr>
              <a:t>Nat’l Diabetes Mon.</a:t>
            </a:r>
            <a:endParaRPr lang="en-US" sz="1050" dirty="0">
              <a:solidFill>
                <a:schemeClr val="tx1">
                  <a:lumMod val="50000"/>
                  <a:lumOff val="50000"/>
                </a:schemeClr>
              </a:solidFill>
              <a:ea typeface="Calibri"/>
              <a:cs typeface="Times New Roman"/>
            </a:endParaRPr>
          </a:p>
        </p:txBody>
      </p:sp>
      <p:cxnSp>
        <p:nvCxnSpPr>
          <p:cNvPr id="22" name="Straight Connector 21"/>
          <p:cNvCxnSpPr/>
          <p:nvPr/>
        </p:nvCxnSpPr>
        <p:spPr>
          <a:xfrm>
            <a:off x="4267200" y="1143000"/>
            <a:ext cx="0" cy="4495800"/>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4876800" y="6172201"/>
            <a:ext cx="2422501" cy="381771"/>
            <a:chOff x="1600607" y="5901521"/>
            <a:chExt cx="2422501" cy="381771"/>
          </a:xfrm>
        </p:grpSpPr>
        <p:sp>
          <p:nvSpPr>
            <p:cNvPr id="24" name="Oval 23"/>
            <p:cNvSpPr>
              <a:spLocks noChangeAspect="1"/>
            </p:cNvSpPr>
            <p:nvPr/>
          </p:nvSpPr>
          <p:spPr>
            <a:xfrm>
              <a:off x="1600607" y="6053920"/>
              <a:ext cx="128016" cy="128016"/>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1734320" y="5901521"/>
              <a:ext cx="2288788" cy="381771"/>
            </a:xfrm>
            <a:prstGeom prst="rect">
              <a:avLst/>
            </a:prstGeom>
            <a:noFill/>
          </p:spPr>
          <p:txBody>
            <a:bodyPr wrap="square" rtlCol="0">
              <a:spAutoFit/>
            </a:bodyPr>
            <a:lstStyle/>
            <a:p>
              <a:pPr>
                <a:lnSpc>
                  <a:spcPct val="198000"/>
                </a:lnSpc>
              </a:pPr>
              <a:r>
                <a:rPr lang="en-US" sz="950" dirty="0" smtClean="0">
                  <a:latin typeface="Century Gothic" panose="020B0502020202020204" pitchFamily="34" charset="0"/>
                </a:rPr>
                <a:t>Professional Development Theme</a:t>
              </a:r>
            </a:p>
          </p:txBody>
        </p:sp>
      </p:grpSp>
    </p:spTree>
    <p:extLst>
      <p:ext uri="{BB962C8B-B14F-4D97-AF65-F5344CB8AC3E}">
        <p14:creationId xmlns:p14="http://schemas.microsoft.com/office/powerpoint/2010/main" val="407193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385841"/>
            <a:ext cx="8148320" cy="3761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81000" y="228600"/>
            <a:ext cx="2362200" cy="678793"/>
          </a:xfrm>
          <a:prstGeom prst="rect">
            <a:avLst/>
          </a:prstGeom>
        </p:spPr>
      </p:pic>
      <p:sp>
        <p:nvSpPr>
          <p:cNvPr id="7" name="TextBox 6"/>
          <p:cNvSpPr txBox="1"/>
          <p:nvPr/>
        </p:nvSpPr>
        <p:spPr>
          <a:xfrm>
            <a:off x="877349" y="1047690"/>
            <a:ext cx="7848600" cy="400110"/>
          </a:xfrm>
          <a:prstGeom prst="rect">
            <a:avLst/>
          </a:prstGeom>
          <a:noFill/>
        </p:spPr>
        <p:txBody>
          <a:bodyPr wrap="square" rtlCol="0">
            <a:spAutoFit/>
          </a:bodyPr>
          <a:lstStyle/>
          <a:p>
            <a:r>
              <a:rPr lang="en-US" sz="2000" dirty="0" smtClean="0">
                <a:solidFill>
                  <a:schemeClr val="tx1">
                    <a:lumMod val="65000"/>
                    <a:lumOff val="35000"/>
                  </a:schemeClr>
                </a:solidFill>
              </a:rPr>
              <a:t>Recommended Resources</a:t>
            </a:r>
            <a:endParaRPr lang="en-US" dirty="0">
              <a:solidFill>
                <a:schemeClr val="tx1">
                  <a:lumMod val="65000"/>
                  <a:lumOff val="35000"/>
                </a:schemeClr>
              </a:solidFill>
            </a:endParaRPr>
          </a:p>
        </p:txBody>
      </p:sp>
      <p:sp>
        <p:nvSpPr>
          <p:cNvPr id="8" name="TextBox 7"/>
          <p:cNvSpPr txBox="1"/>
          <p:nvPr/>
        </p:nvSpPr>
        <p:spPr>
          <a:xfrm>
            <a:off x="880376" y="1367135"/>
            <a:ext cx="6858000" cy="646331"/>
          </a:xfrm>
          <a:prstGeom prst="rect">
            <a:avLst/>
          </a:prstGeom>
          <a:noFill/>
        </p:spPr>
        <p:txBody>
          <a:bodyPr wrap="square" rtlCol="0">
            <a:spAutoFit/>
          </a:bodyPr>
          <a:lstStyle/>
          <a:p>
            <a:pPr fontAlgn="auto">
              <a:spcBef>
                <a:spcPts val="0"/>
              </a:spcBef>
              <a:spcAft>
                <a:spcPts val="0"/>
              </a:spcAft>
              <a:defRPr/>
            </a:pPr>
            <a:r>
              <a:rPr lang="en-US" sz="1200" dirty="0">
                <a:solidFill>
                  <a:schemeClr val="tx1">
                    <a:lumMod val="50000"/>
                    <a:lumOff val="50000"/>
                  </a:schemeClr>
                </a:solidFill>
                <a:ea typeface="Calibri"/>
                <a:cs typeface="Times New Roman"/>
              </a:rPr>
              <a:t>The following resources reflect our weekly themes and represent some of the most dynamic content in the PBS LearningMedia library. We invite PBS Stations to integrate these resources into local marketing efforts. Featured resources are subject to change.</a:t>
            </a:r>
          </a:p>
        </p:txBody>
      </p:sp>
      <p:sp>
        <p:nvSpPr>
          <p:cNvPr id="9" name="Rectangle 8"/>
          <p:cNvSpPr/>
          <p:nvPr/>
        </p:nvSpPr>
        <p:spPr>
          <a:xfrm>
            <a:off x="924324" y="2075527"/>
            <a:ext cx="4070345" cy="1954381"/>
          </a:xfrm>
          <a:prstGeom prst="rect">
            <a:avLst/>
          </a:prstGeom>
        </p:spPr>
        <p:txBody>
          <a:bodyPr wrap="none">
            <a:spAutoFit/>
          </a:bodyPr>
          <a:lstStyle/>
          <a:p>
            <a:r>
              <a:rPr lang="en-US" sz="1100" b="1" dirty="0" smtClean="0"/>
              <a:t>Week </a:t>
            </a:r>
            <a:r>
              <a:rPr lang="en-US" sz="1100" b="1" dirty="0"/>
              <a:t>of </a:t>
            </a:r>
            <a:r>
              <a:rPr lang="en-US" sz="1100" b="1" dirty="0" smtClean="0"/>
              <a:t>9/1 </a:t>
            </a:r>
            <a:r>
              <a:rPr lang="en-US" sz="1100" b="1" dirty="0" smtClean="0">
                <a:sym typeface="Wingdings" panose="05000000000000000000" pitchFamily="2" charset="2"/>
              </a:rPr>
              <a:t></a:t>
            </a:r>
            <a:r>
              <a:rPr lang="en-US" sz="1100" b="1" dirty="0" smtClean="0"/>
              <a:t> Get Your Tech On</a:t>
            </a:r>
            <a:endParaRPr lang="en-US" sz="1100" dirty="0" smtClean="0"/>
          </a:p>
          <a:p>
            <a:pPr marL="228600" indent="-228600">
              <a:spcBef>
                <a:spcPct val="0"/>
              </a:spcBef>
              <a:buFont typeface="+mj-lt"/>
              <a:buAutoNum type="arabicParenR"/>
            </a:pPr>
            <a:r>
              <a:rPr lang="en-US" altLang="en-US" sz="1100" dirty="0" smtClean="0">
                <a:solidFill>
                  <a:srgbClr val="000000"/>
                </a:solidFill>
                <a:hlinkClick r:id="rId3"/>
              </a:rPr>
              <a:t>21</a:t>
            </a:r>
            <a:r>
              <a:rPr lang="en-US" altLang="en-US" sz="1100" baseline="30000" dirty="0" smtClean="0">
                <a:solidFill>
                  <a:srgbClr val="000000"/>
                </a:solidFill>
                <a:hlinkClick r:id="rId3"/>
              </a:rPr>
              <a:t>st</a:t>
            </a:r>
            <a:r>
              <a:rPr lang="en-US" altLang="en-US" sz="1100" dirty="0" smtClean="0">
                <a:solidFill>
                  <a:srgbClr val="000000"/>
                </a:solidFill>
                <a:hlinkClick r:id="rId3"/>
              </a:rPr>
              <a:t> </a:t>
            </a:r>
            <a:r>
              <a:rPr lang="en-US" altLang="en-US" sz="1100" dirty="0">
                <a:solidFill>
                  <a:srgbClr val="000000"/>
                </a:solidFill>
                <a:hlinkClick r:id="rId3"/>
              </a:rPr>
              <a:t>Century Learning </a:t>
            </a:r>
            <a:r>
              <a:rPr lang="en-US" altLang="en-US" sz="1100" dirty="0">
                <a:solidFill>
                  <a:srgbClr val="000000"/>
                </a:solidFill>
              </a:rPr>
              <a:t>| PBS LearningMedia | All</a:t>
            </a:r>
          </a:p>
          <a:p>
            <a:pPr marL="228600" indent="-228600">
              <a:spcBef>
                <a:spcPct val="0"/>
              </a:spcBef>
              <a:buFont typeface="+mj-lt"/>
              <a:buAutoNum type="arabicParenR"/>
            </a:pPr>
            <a:r>
              <a:rPr lang="en-US" altLang="en-US" sz="1100" u="sng" dirty="0">
                <a:hlinkClick r:id="rId4"/>
              </a:rPr>
              <a:t>New Learners of the 21st Century</a:t>
            </a:r>
            <a:r>
              <a:rPr lang="en-US" altLang="en-US" sz="1100" dirty="0"/>
              <a:t> | digital* media | 6-12 </a:t>
            </a:r>
          </a:p>
          <a:p>
            <a:pPr marL="228600" indent="-228600">
              <a:spcBef>
                <a:spcPct val="0"/>
              </a:spcBef>
              <a:buFont typeface="+mj-lt"/>
              <a:buAutoNum type="arabicParenR"/>
            </a:pPr>
            <a:r>
              <a:rPr lang="en-US" altLang="en-US" sz="1100" u="sng" dirty="0">
                <a:hlinkClick r:id="rId5"/>
              </a:rPr>
              <a:t>How to Make an Interactive Timeline </a:t>
            </a:r>
            <a:r>
              <a:rPr lang="en-US" altLang="en-US" sz="1100" dirty="0"/>
              <a:t> | KQED | 6-13+ </a:t>
            </a:r>
          </a:p>
          <a:p>
            <a:pPr marL="228600" indent="-228600">
              <a:spcBef>
                <a:spcPct val="0"/>
              </a:spcBef>
              <a:buFont typeface="+mj-lt"/>
              <a:buAutoNum type="arabicParenR"/>
            </a:pPr>
            <a:r>
              <a:rPr lang="en-US" altLang="en-US" sz="1100" u="sng" dirty="0">
                <a:hlinkClick r:id="rId6"/>
              </a:rPr>
              <a:t>How to Make a Prezi</a:t>
            </a:r>
            <a:r>
              <a:rPr lang="en-US" altLang="en-US" sz="1100" dirty="0"/>
              <a:t> | KQED | 6-13+</a:t>
            </a:r>
          </a:p>
          <a:p>
            <a:pPr marL="228600" indent="-228600">
              <a:spcBef>
                <a:spcPct val="0"/>
              </a:spcBef>
              <a:buFont typeface="+mj-lt"/>
              <a:buAutoNum type="arabicParenR"/>
            </a:pPr>
            <a:r>
              <a:rPr lang="en-US" altLang="en-US" sz="1100" u="sng" dirty="0">
                <a:hlinkClick r:id="rId7"/>
              </a:rPr>
              <a:t>The Art of Creative Coding</a:t>
            </a:r>
            <a:r>
              <a:rPr lang="en-US" altLang="en-US" sz="1100" dirty="0"/>
              <a:t> | Off Book | 9-12 </a:t>
            </a:r>
          </a:p>
          <a:p>
            <a:pPr marL="228600" indent="-228600">
              <a:spcBef>
                <a:spcPct val="0"/>
              </a:spcBef>
              <a:buFont typeface="+mj-lt"/>
              <a:buAutoNum type="arabicParenR"/>
            </a:pPr>
            <a:r>
              <a:rPr lang="en-US" altLang="en-US" sz="1100" u="sng" dirty="0" smtClean="0">
                <a:hlinkClick r:id="rId8"/>
              </a:rPr>
              <a:t>Learning </a:t>
            </a:r>
            <a:r>
              <a:rPr lang="en-US" altLang="en-US" sz="1100" u="sng" dirty="0">
                <a:hlinkClick r:id="rId8"/>
              </a:rPr>
              <a:t>in the Digital Age</a:t>
            </a:r>
            <a:r>
              <a:rPr lang="en-US" altLang="en-US" sz="1100" dirty="0"/>
              <a:t> | FRONTLINE | 9-13+</a:t>
            </a:r>
          </a:p>
          <a:p>
            <a:pPr marL="228600" indent="-228600">
              <a:spcBef>
                <a:spcPct val="0"/>
              </a:spcBef>
              <a:buFont typeface="+mj-lt"/>
              <a:buAutoNum type="arabicParenR"/>
            </a:pPr>
            <a:r>
              <a:rPr lang="en-US" altLang="en-US" sz="1100" u="sng" dirty="0">
                <a:hlinkClick r:id="rId9"/>
              </a:rPr>
              <a:t>Engaging Students in Lecture and Lab</a:t>
            </a:r>
            <a:r>
              <a:rPr lang="en-US" altLang="en-US" sz="1100" dirty="0"/>
              <a:t> | Getting Results | 11-13+</a:t>
            </a:r>
          </a:p>
          <a:p>
            <a:pPr marL="228600" indent="-228600">
              <a:spcBef>
                <a:spcPct val="0"/>
              </a:spcBef>
              <a:buFont typeface="+mj-lt"/>
              <a:buAutoNum type="arabicParenR"/>
            </a:pPr>
            <a:r>
              <a:rPr lang="en-US" altLang="en-US" sz="1100" u="sng" dirty="0" smtClean="0">
                <a:hlinkClick r:id="rId10"/>
              </a:rPr>
              <a:t>Teach </a:t>
            </a:r>
            <a:r>
              <a:rPr lang="en-US" altLang="en-US" sz="1100" u="sng" dirty="0">
                <a:hlinkClick r:id="rId10"/>
              </a:rPr>
              <a:t>Civic Engagement Using Social Media </a:t>
            </a:r>
            <a:r>
              <a:rPr lang="en-US" altLang="en-US" sz="1100" dirty="0"/>
              <a:t> | KQED | 13+ </a:t>
            </a:r>
          </a:p>
          <a:p>
            <a:pPr marL="228600" indent="-228600">
              <a:spcBef>
                <a:spcPct val="0"/>
              </a:spcBef>
              <a:buFont typeface="+mj-lt"/>
              <a:buAutoNum type="arabicParenR"/>
            </a:pPr>
            <a:r>
              <a:rPr lang="en-US" altLang="en-US" sz="1100" u="sng" dirty="0" err="1" smtClean="0">
                <a:hlinkClick r:id="rId11"/>
              </a:rPr>
              <a:t>Educaching</a:t>
            </a:r>
            <a:r>
              <a:rPr lang="en-US" altLang="en-US" sz="1100" dirty="0" smtClean="0"/>
              <a:t> </a:t>
            </a:r>
            <a:r>
              <a:rPr lang="en-US" altLang="en-US" sz="1100" dirty="0"/>
              <a:t>| Classroom Close Up NJ | 13+</a:t>
            </a:r>
          </a:p>
          <a:p>
            <a:pPr marL="228600" indent="-228600">
              <a:spcBef>
                <a:spcPct val="0"/>
              </a:spcBef>
              <a:buFont typeface="+mj-lt"/>
              <a:buAutoNum type="arabicParenR"/>
            </a:pPr>
            <a:r>
              <a:rPr lang="en-US" altLang="en-US" sz="1100" u="sng" dirty="0" smtClean="0">
                <a:hlinkClick r:id="rId12"/>
              </a:rPr>
              <a:t>Changing </a:t>
            </a:r>
            <a:r>
              <a:rPr lang="en-US" altLang="en-US" sz="1100" u="sng" dirty="0">
                <a:hlinkClick r:id="rId12"/>
              </a:rPr>
              <a:t>Student Lives Through Tech</a:t>
            </a:r>
            <a:r>
              <a:rPr lang="en-US" altLang="en-US" sz="1100" dirty="0"/>
              <a:t> | WGBH | 13</a:t>
            </a:r>
            <a:r>
              <a:rPr lang="en-US" altLang="en-US" sz="1100" dirty="0" smtClean="0"/>
              <a:t>+</a:t>
            </a:r>
            <a:endParaRPr lang="en-US" altLang="en-US" sz="1100" dirty="0"/>
          </a:p>
        </p:txBody>
      </p:sp>
      <p:cxnSp>
        <p:nvCxnSpPr>
          <p:cNvPr id="10" name="Straight Connector 9"/>
          <p:cNvCxnSpPr/>
          <p:nvPr/>
        </p:nvCxnSpPr>
        <p:spPr>
          <a:xfrm>
            <a:off x="457200" y="6416619"/>
            <a:ext cx="821657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6644448"/>
            <a:ext cx="821657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Rectangle 18"/>
          <p:cNvSpPr>
            <a:spLocks noChangeArrowheads="1"/>
          </p:cNvSpPr>
          <p:nvPr/>
        </p:nvSpPr>
        <p:spPr bwMode="auto">
          <a:xfrm>
            <a:off x="4953000" y="2050465"/>
            <a:ext cx="4456113"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US" altLang="en-US" sz="1100" b="1" dirty="0">
                <a:solidFill>
                  <a:srgbClr val="000000"/>
                </a:solidFill>
              </a:rPr>
              <a:t>Week of </a:t>
            </a:r>
            <a:r>
              <a:rPr lang="en-US" altLang="en-US" sz="1100" b="1" dirty="0" smtClean="0">
                <a:solidFill>
                  <a:srgbClr val="000000"/>
                </a:solidFill>
              </a:rPr>
              <a:t>9/8 </a:t>
            </a:r>
            <a:r>
              <a:rPr lang="en-US" altLang="en-US" sz="1100" b="1" dirty="0">
                <a:solidFill>
                  <a:srgbClr val="000000"/>
                </a:solidFill>
                <a:sym typeface="Wingdings" pitchFamily="2" charset="2"/>
              </a:rPr>
              <a:t></a:t>
            </a:r>
            <a:r>
              <a:rPr lang="en-US" altLang="en-US" sz="1100" b="1" dirty="0">
                <a:solidFill>
                  <a:srgbClr val="000000"/>
                </a:solidFill>
              </a:rPr>
              <a:t> Full STEAM Ahead!</a:t>
            </a:r>
            <a:endParaRPr lang="en-US" altLang="en-US" sz="1100" b="1" dirty="0"/>
          </a:p>
          <a:p>
            <a:pPr marL="228600" indent="-228600" eaLnBrk="1" hangingPunct="1">
              <a:spcBef>
                <a:spcPct val="0"/>
              </a:spcBef>
              <a:buFont typeface="+mj-lt"/>
              <a:buAutoNum type="arabicParenR"/>
            </a:pPr>
            <a:r>
              <a:rPr lang="en-US" altLang="en-US" sz="1100" dirty="0" smtClean="0">
                <a:hlinkClick r:id="rId13"/>
              </a:rPr>
              <a:t>Jazz </a:t>
            </a:r>
            <a:r>
              <a:rPr lang="en-US" altLang="en-US" sz="1100" dirty="0">
                <a:hlinkClick r:id="rId13"/>
              </a:rPr>
              <a:t>in the Middle </a:t>
            </a:r>
            <a:r>
              <a:rPr lang="en-US" altLang="en-US" sz="1100" dirty="0"/>
              <a:t>| Spark* | K-13+</a:t>
            </a:r>
          </a:p>
          <a:p>
            <a:pPr marL="228600" indent="-228600" eaLnBrk="1" hangingPunct="1">
              <a:spcBef>
                <a:spcPct val="0"/>
              </a:spcBef>
              <a:buFont typeface="+mj-lt"/>
              <a:buAutoNum type="arabicParenR"/>
            </a:pPr>
            <a:r>
              <a:rPr lang="en-US" altLang="en-US" sz="1100" u="sng" dirty="0" smtClean="0">
                <a:hlinkClick r:id="rId14"/>
              </a:rPr>
              <a:t>Movable </a:t>
            </a:r>
            <a:r>
              <a:rPr lang="en-US" altLang="en-US" sz="1100" u="sng" dirty="0">
                <a:hlinkClick r:id="rId14"/>
              </a:rPr>
              <a:t>Books: Pop Ups</a:t>
            </a:r>
            <a:r>
              <a:rPr lang="en-US" altLang="en-US" sz="1100" dirty="0"/>
              <a:t> | NJN | 3-12</a:t>
            </a:r>
          </a:p>
          <a:p>
            <a:pPr marL="228600" indent="-228600" eaLnBrk="1" hangingPunct="1">
              <a:spcBef>
                <a:spcPct val="0"/>
              </a:spcBef>
              <a:buFont typeface="+mj-lt"/>
              <a:buAutoNum type="arabicParenR"/>
            </a:pPr>
            <a:r>
              <a:rPr lang="en-US" altLang="en-US" sz="1100" u="sng" dirty="0">
                <a:hlinkClick r:id="rId15"/>
              </a:rPr>
              <a:t>Puppet Power</a:t>
            </a:r>
            <a:r>
              <a:rPr lang="en-US" altLang="en-US" sz="1100" dirty="0"/>
              <a:t> | </a:t>
            </a:r>
            <a:r>
              <a:rPr lang="en-US" altLang="en-US" sz="1100" dirty="0" err="1"/>
              <a:t>SciGirls</a:t>
            </a:r>
            <a:r>
              <a:rPr lang="en-US" altLang="en-US" sz="1100" dirty="0"/>
              <a:t> | 5-8</a:t>
            </a:r>
          </a:p>
          <a:p>
            <a:pPr marL="228600" indent="-228600" eaLnBrk="1" hangingPunct="1">
              <a:spcBef>
                <a:spcPct val="0"/>
              </a:spcBef>
              <a:buFont typeface="+mj-lt"/>
              <a:buAutoNum type="arabicParenR"/>
            </a:pPr>
            <a:r>
              <a:rPr lang="en-US" altLang="en-US" sz="1100" dirty="0" smtClean="0">
                <a:hlinkClick r:id="rId16"/>
              </a:rPr>
              <a:t>The </a:t>
            </a:r>
            <a:r>
              <a:rPr lang="en-US" altLang="en-US" sz="1100" dirty="0">
                <a:hlinkClick r:id="rId16"/>
              </a:rPr>
              <a:t>Art of Math </a:t>
            </a:r>
            <a:r>
              <a:rPr lang="en-US" altLang="en-US" sz="1100" dirty="0"/>
              <a:t>| WGBH | 6</a:t>
            </a:r>
          </a:p>
          <a:p>
            <a:pPr marL="228600" indent="-228600" eaLnBrk="1" hangingPunct="1">
              <a:spcBef>
                <a:spcPct val="0"/>
              </a:spcBef>
              <a:buFont typeface="+mj-lt"/>
              <a:buAutoNum type="arabicParenR"/>
            </a:pPr>
            <a:r>
              <a:rPr lang="en-US" altLang="en-US" sz="1100" u="sng" dirty="0" smtClean="0">
                <a:hlinkClick r:id="rId17"/>
              </a:rPr>
              <a:t>The </a:t>
            </a:r>
            <a:r>
              <a:rPr lang="en-US" altLang="en-US" sz="1100" u="sng" dirty="0">
                <a:hlinkClick r:id="rId17"/>
              </a:rPr>
              <a:t>Art of Data Visualization</a:t>
            </a:r>
            <a:r>
              <a:rPr lang="en-US" altLang="en-US" sz="1100" dirty="0"/>
              <a:t> | Off Book | 6-12</a:t>
            </a:r>
          </a:p>
          <a:p>
            <a:pPr marL="228600" indent="-228600" eaLnBrk="1" hangingPunct="1">
              <a:spcBef>
                <a:spcPct val="0"/>
              </a:spcBef>
              <a:buFont typeface="+mj-lt"/>
              <a:buAutoNum type="arabicParenR"/>
            </a:pPr>
            <a:r>
              <a:rPr lang="en-US" altLang="en-US" sz="1100" u="sng" dirty="0" smtClean="0">
                <a:hlinkClick r:id="rId18"/>
              </a:rPr>
              <a:t>Rapping </a:t>
            </a:r>
            <a:r>
              <a:rPr lang="en-US" altLang="en-US" sz="1100" u="sng" dirty="0">
                <a:hlinkClick r:id="rId18"/>
              </a:rPr>
              <a:t>On Science</a:t>
            </a:r>
            <a:r>
              <a:rPr lang="en-US" altLang="en-US" sz="1100" dirty="0"/>
              <a:t> | Youth Radio | 6-13</a:t>
            </a:r>
            <a:r>
              <a:rPr lang="en-US" altLang="en-US" sz="1100" dirty="0" smtClean="0"/>
              <a:t>+</a:t>
            </a:r>
          </a:p>
          <a:p>
            <a:pPr marL="228600" indent="-228600" eaLnBrk="1" hangingPunct="1">
              <a:spcBef>
                <a:spcPct val="0"/>
              </a:spcBef>
              <a:buFont typeface="+mj-lt"/>
              <a:buAutoNum type="arabicParenR"/>
            </a:pPr>
            <a:r>
              <a:rPr lang="en-US" altLang="en-US" sz="1100" dirty="0" smtClean="0">
                <a:hlinkClick r:id="rId19"/>
              </a:rPr>
              <a:t>Monet’s Ultraviolet Eye </a:t>
            </a:r>
            <a:r>
              <a:rPr lang="en-US" altLang="en-US" sz="1100" dirty="0" smtClean="0"/>
              <a:t>| </a:t>
            </a:r>
            <a:r>
              <a:rPr lang="en-US" altLang="en-US" sz="1100" dirty="0"/>
              <a:t>It’s Okay to be Smart | 6-13+</a:t>
            </a:r>
          </a:p>
          <a:p>
            <a:pPr marL="228600" indent="-228600" eaLnBrk="1" hangingPunct="1">
              <a:spcBef>
                <a:spcPct val="0"/>
              </a:spcBef>
              <a:buFont typeface="+mj-lt"/>
              <a:buAutoNum type="arabicParenR"/>
            </a:pPr>
            <a:r>
              <a:rPr lang="en-US" altLang="en-US" sz="1100" u="sng" dirty="0" smtClean="0">
                <a:hlinkClick r:id="rId20"/>
              </a:rPr>
              <a:t>The </a:t>
            </a:r>
            <a:r>
              <a:rPr lang="en-US" altLang="en-US" sz="1100" u="sng" dirty="0">
                <a:hlinkClick r:id="rId20"/>
              </a:rPr>
              <a:t>First Beat Making Lab</a:t>
            </a:r>
            <a:r>
              <a:rPr lang="en-US" altLang="en-US" sz="1100" dirty="0"/>
              <a:t> | Beat Making Lab | 6-13+</a:t>
            </a:r>
          </a:p>
          <a:p>
            <a:pPr marL="228600" indent="-228600" eaLnBrk="1" hangingPunct="1">
              <a:spcBef>
                <a:spcPct val="0"/>
              </a:spcBef>
              <a:buFont typeface="+mj-lt"/>
              <a:buAutoNum type="arabicParenR"/>
            </a:pPr>
            <a:r>
              <a:rPr lang="en-US" altLang="en-US" sz="1100" u="sng" dirty="0" err="1">
                <a:hlinkClick r:id="rId21"/>
              </a:rPr>
              <a:t>Zeega</a:t>
            </a:r>
            <a:r>
              <a:rPr lang="en-US" altLang="en-US" sz="1100" u="sng" dirty="0">
                <a:hlinkClick r:id="rId21"/>
              </a:rPr>
              <a:t>: Interactive Video</a:t>
            </a:r>
            <a:r>
              <a:rPr lang="en-US" altLang="en-US" sz="1100" dirty="0"/>
              <a:t> | </a:t>
            </a:r>
            <a:r>
              <a:rPr lang="en-US" altLang="en-US" sz="1100" dirty="0" smtClean="0"/>
              <a:t>KQED Art </a:t>
            </a:r>
            <a:r>
              <a:rPr lang="en-US" altLang="en-US" sz="1100" dirty="0"/>
              <a:t>School | 6-13+</a:t>
            </a:r>
          </a:p>
          <a:p>
            <a:pPr marL="228600" indent="-228600" eaLnBrk="1" hangingPunct="1">
              <a:spcBef>
                <a:spcPct val="0"/>
              </a:spcBef>
              <a:buFont typeface="+mj-lt"/>
              <a:buAutoNum type="arabicParenR"/>
            </a:pPr>
            <a:r>
              <a:rPr lang="en-US" altLang="en-US" sz="1100" u="sng" dirty="0">
                <a:hlinkClick r:id="rId22"/>
              </a:rPr>
              <a:t>Teachable Moment: Gravity</a:t>
            </a:r>
            <a:r>
              <a:rPr lang="en-US" altLang="en-US" sz="1100" dirty="0"/>
              <a:t> | Fast Forward | </a:t>
            </a:r>
            <a:r>
              <a:rPr lang="en-US" altLang="en-US" sz="1100" dirty="0" smtClean="0"/>
              <a:t>9-12</a:t>
            </a:r>
          </a:p>
          <a:p>
            <a:pPr marL="228600" indent="-228600" eaLnBrk="1" hangingPunct="1">
              <a:spcBef>
                <a:spcPct val="0"/>
              </a:spcBef>
              <a:buFont typeface="+mj-lt"/>
              <a:buAutoNum type="arabicParenR"/>
            </a:pPr>
            <a:endParaRPr lang="en-US" altLang="en-US" sz="1100" dirty="0"/>
          </a:p>
          <a:p>
            <a:pPr eaLnBrk="1" hangingPunct="1">
              <a:spcBef>
                <a:spcPct val="0"/>
              </a:spcBef>
              <a:buNone/>
            </a:pPr>
            <a:endParaRPr lang="en-US" altLang="en-US" sz="1100" dirty="0" smtClean="0"/>
          </a:p>
        </p:txBody>
      </p:sp>
      <p:sp>
        <p:nvSpPr>
          <p:cNvPr id="33" name="Rectangle 32"/>
          <p:cNvSpPr/>
          <p:nvPr/>
        </p:nvSpPr>
        <p:spPr>
          <a:xfrm>
            <a:off x="914400" y="4235202"/>
            <a:ext cx="3353803" cy="3139321"/>
          </a:xfrm>
          <a:prstGeom prst="rect">
            <a:avLst/>
          </a:prstGeom>
        </p:spPr>
        <p:txBody>
          <a:bodyPr wrap="none">
            <a:spAutoFit/>
          </a:bodyPr>
          <a:lstStyle/>
          <a:p>
            <a:r>
              <a:rPr lang="en-US" sz="1100" b="1" dirty="0" smtClean="0"/>
              <a:t>Week </a:t>
            </a:r>
            <a:r>
              <a:rPr lang="en-US" sz="1100" b="1" dirty="0"/>
              <a:t>of </a:t>
            </a:r>
            <a:r>
              <a:rPr lang="en-US" sz="1100" b="1" dirty="0" smtClean="0"/>
              <a:t>9/15 </a:t>
            </a:r>
            <a:r>
              <a:rPr lang="en-US" sz="1100" b="1" dirty="0" smtClean="0">
                <a:sym typeface="Wingdings" panose="05000000000000000000" pitchFamily="2" charset="2"/>
              </a:rPr>
              <a:t></a:t>
            </a:r>
            <a:r>
              <a:rPr lang="en-US" sz="1100" b="1" dirty="0" smtClean="0"/>
              <a:t> U.S. Presidents Week</a:t>
            </a:r>
          </a:p>
          <a:p>
            <a:pPr marL="228600" indent="-228600">
              <a:buFont typeface="+mj-lt"/>
              <a:buAutoNum type="arabicParenR"/>
            </a:pPr>
            <a:r>
              <a:rPr lang="en-US" sz="1100" u="sng" dirty="0" smtClean="0">
                <a:hlinkClick r:id="rId23" tooltip="Looking for Lincoln"/>
              </a:rPr>
              <a:t>Looking </a:t>
            </a:r>
            <a:r>
              <a:rPr lang="en-US" sz="1100" u="sng" dirty="0">
                <a:hlinkClick r:id="rId23" tooltip="Looking for Lincoln"/>
              </a:rPr>
              <a:t>for Lincoln</a:t>
            </a:r>
            <a:r>
              <a:rPr lang="en-US" sz="1100" dirty="0"/>
              <a:t> | WNET | K-12</a:t>
            </a:r>
          </a:p>
          <a:p>
            <a:pPr marL="228600" lvl="0" indent="-228600">
              <a:buFont typeface="+mj-lt"/>
              <a:buAutoNum type="arabicParenR"/>
            </a:pPr>
            <a:r>
              <a:rPr lang="en-US" sz="1100" u="sng" dirty="0" smtClean="0">
                <a:hlinkClick r:id="rId24" tooltip="United States Presidents"/>
              </a:rPr>
              <a:t>Presidential  Portraits</a:t>
            </a:r>
            <a:r>
              <a:rPr lang="en-US" sz="1100" dirty="0" smtClean="0"/>
              <a:t> | Bridgeman </a:t>
            </a:r>
            <a:r>
              <a:rPr lang="en-US" sz="1100" dirty="0"/>
              <a:t>| </a:t>
            </a:r>
            <a:r>
              <a:rPr lang="en-US" sz="1100" dirty="0" smtClean="0"/>
              <a:t>K-13+</a:t>
            </a:r>
          </a:p>
          <a:p>
            <a:pPr marL="228600" lvl="0" indent="-228600">
              <a:buFont typeface="+mj-lt"/>
              <a:buAutoNum type="arabicParenR"/>
            </a:pPr>
            <a:r>
              <a:rPr lang="en-US" sz="1100" dirty="0" smtClean="0">
                <a:hlinkClick r:id="rId25"/>
              </a:rPr>
              <a:t>Diplomacy</a:t>
            </a:r>
            <a:r>
              <a:rPr lang="en-US" sz="1100" dirty="0" smtClean="0"/>
              <a:t> | Various | K-13+</a:t>
            </a:r>
          </a:p>
          <a:p>
            <a:pPr marL="228600" lvl="0" indent="-228600">
              <a:buFont typeface="+mj-lt"/>
              <a:buAutoNum type="arabicParenR"/>
            </a:pPr>
            <a:r>
              <a:rPr lang="en-US" sz="1100" dirty="0" smtClean="0">
                <a:hlinkClick r:id="rId26"/>
              </a:rPr>
              <a:t>First Ladies of the United States </a:t>
            </a:r>
            <a:r>
              <a:rPr lang="en-US" sz="1100" dirty="0" smtClean="0"/>
              <a:t>| Various | K-13+</a:t>
            </a:r>
            <a:endParaRPr lang="en-US" sz="1100" dirty="0"/>
          </a:p>
          <a:p>
            <a:pPr marL="228600" indent="-228600">
              <a:buFont typeface="+mj-lt"/>
              <a:buAutoNum type="arabicParenR"/>
            </a:pPr>
            <a:r>
              <a:rPr lang="en-US" sz="1100" u="sng" dirty="0">
                <a:hlinkClick r:id="rId27" tooltip="President for a Day"/>
              </a:rPr>
              <a:t>President for a Day</a:t>
            </a:r>
            <a:r>
              <a:rPr lang="en-US" sz="1100" dirty="0"/>
              <a:t> | PBS KIDS | 3-8</a:t>
            </a:r>
          </a:p>
          <a:p>
            <a:pPr marL="228600" indent="-228600">
              <a:buFont typeface="+mj-lt"/>
              <a:buAutoNum type="arabicParenR"/>
            </a:pPr>
            <a:r>
              <a:rPr lang="en-US" sz="1100" dirty="0">
                <a:hlinkClick r:id="rId28"/>
              </a:rPr>
              <a:t>Roosevelt Winner in Landslide </a:t>
            </a:r>
            <a:r>
              <a:rPr lang="en-US" sz="1100" dirty="0"/>
              <a:t>| Bridgeman | 5-13+</a:t>
            </a:r>
          </a:p>
          <a:p>
            <a:pPr marL="228600" lvl="0" indent="-228600">
              <a:buFont typeface="+mj-lt"/>
              <a:buAutoNum type="arabicParenR"/>
            </a:pPr>
            <a:r>
              <a:rPr lang="en-US" sz="1100" u="sng" dirty="0" smtClean="0">
                <a:hlinkClick r:id="rId29" tooltip="George Washington's First Inaugural Speech (1789) and Resource Materials"/>
              </a:rPr>
              <a:t>GW’s First </a:t>
            </a:r>
            <a:r>
              <a:rPr lang="en-US" sz="1100" u="sng" dirty="0">
                <a:hlinkClick r:id="rId29" tooltip="George Washington's First Inaugural Speech (1789) and Resource Materials"/>
              </a:rPr>
              <a:t>Inaugural </a:t>
            </a:r>
            <a:r>
              <a:rPr lang="en-US" sz="1100" u="sng" dirty="0" smtClean="0">
                <a:hlinkClick r:id="rId29" tooltip="George Washington's First Inaugural Speech (1789) and Resource Materials"/>
              </a:rPr>
              <a:t>Speech</a:t>
            </a:r>
            <a:r>
              <a:rPr lang="en-US" sz="1100" dirty="0" smtClean="0"/>
              <a:t> </a:t>
            </a:r>
            <a:r>
              <a:rPr lang="en-US" sz="1100" dirty="0"/>
              <a:t>| </a:t>
            </a:r>
            <a:r>
              <a:rPr lang="en-US" sz="1100" dirty="0" smtClean="0"/>
              <a:t>NARA | 6-13+</a:t>
            </a:r>
            <a:endParaRPr lang="en-US" sz="1100" dirty="0"/>
          </a:p>
          <a:p>
            <a:pPr marL="228600" lvl="0" indent="-228600">
              <a:buFont typeface="+mj-lt"/>
              <a:buAutoNum type="arabicParenR"/>
            </a:pPr>
            <a:r>
              <a:rPr lang="en-US" sz="1100" u="sng" dirty="0" smtClean="0">
                <a:hlinkClick r:id="rId30"/>
              </a:rPr>
              <a:t>Separation </a:t>
            </a:r>
            <a:r>
              <a:rPr lang="en-US" sz="1100" u="sng" dirty="0">
                <a:hlinkClick r:id="rId30"/>
              </a:rPr>
              <a:t>of Powers</a:t>
            </a:r>
            <a:r>
              <a:rPr lang="en-US" sz="1100" dirty="0"/>
              <a:t> |Constitution USA | 9-12</a:t>
            </a:r>
          </a:p>
          <a:p>
            <a:pPr marL="228600" lvl="0" indent="-228600">
              <a:buFont typeface="+mj-lt"/>
              <a:buAutoNum type="arabicParenR"/>
            </a:pPr>
            <a:r>
              <a:rPr lang="en-US" sz="1100" dirty="0"/>
              <a:t>TBD | The </a:t>
            </a:r>
            <a:r>
              <a:rPr lang="en-US" sz="1100" dirty="0" err="1"/>
              <a:t>Roosevelts</a:t>
            </a:r>
            <a:r>
              <a:rPr lang="en-US" sz="1100" dirty="0"/>
              <a:t> | Florentine Films </a:t>
            </a:r>
          </a:p>
          <a:p>
            <a:pPr marL="228600" lvl="0" indent="-228600">
              <a:buFont typeface="+mj-lt"/>
              <a:buAutoNum type="arabicParenR"/>
            </a:pPr>
            <a:r>
              <a:rPr lang="en-US" sz="1100" dirty="0"/>
              <a:t>TBD | 60 Second Presidents</a:t>
            </a:r>
          </a:p>
          <a:p>
            <a:endParaRPr lang="en-US" sz="1100" dirty="0"/>
          </a:p>
          <a:p>
            <a:pPr marL="228600" lvl="0" indent="-228600">
              <a:buFont typeface="+mj-lt"/>
              <a:buAutoNum type="arabicParenR"/>
            </a:pPr>
            <a:endParaRPr lang="en-US" sz="1100" dirty="0"/>
          </a:p>
          <a:p>
            <a:pPr marL="228600" indent="-228600">
              <a:buFont typeface="+mj-lt"/>
              <a:buAutoNum type="arabicParenR"/>
            </a:pPr>
            <a:endParaRPr lang="en-US" sz="1100" dirty="0" smtClean="0">
              <a:sym typeface="Wingdings" panose="05000000000000000000" pitchFamily="2" charset="2"/>
            </a:endParaRPr>
          </a:p>
          <a:p>
            <a:endParaRPr lang="en-US" sz="1100" dirty="0" smtClean="0">
              <a:sym typeface="Wingdings" panose="05000000000000000000" pitchFamily="2" charset="2"/>
            </a:endParaRPr>
          </a:p>
          <a:p>
            <a:pPr marL="228600" indent="-228600">
              <a:buAutoNum type="arabicPeriod"/>
            </a:pPr>
            <a:endParaRPr lang="en-US" sz="1100" dirty="0" smtClean="0">
              <a:sym typeface="Wingdings" panose="05000000000000000000" pitchFamily="2" charset="2"/>
            </a:endParaRPr>
          </a:p>
          <a:p>
            <a:pPr marL="228600" indent="-228600">
              <a:buAutoNum type="arabicPeriod"/>
            </a:pPr>
            <a:endParaRPr lang="en-US" sz="1100" dirty="0" smtClean="0">
              <a:sym typeface="Wingdings" panose="05000000000000000000" pitchFamily="2" charset="2"/>
            </a:endParaRPr>
          </a:p>
          <a:p>
            <a:r>
              <a:rPr lang="en-US" sz="1100" dirty="0" smtClean="0">
                <a:sym typeface="Wingdings" panose="05000000000000000000" pitchFamily="2" charset="2"/>
              </a:rPr>
              <a:t> </a:t>
            </a:r>
          </a:p>
        </p:txBody>
      </p:sp>
      <p:sp>
        <p:nvSpPr>
          <p:cNvPr id="34" name="Rectangle 33"/>
          <p:cNvSpPr/>
          <p:nvPr/>
        </p:nvSpPr>
        <p:spPr>
          <a:xfrm>
            <a:off x="4953000" y="4192756"/>
            <a:ext cx="3732112" cy="2123658"/>
          </a:xfrm>
          <a:prstGeom prst="rect">
            <a:avLst/>
          </a:prstGeom>
        </p:spPr>
        <p:txBody>
          <a:bodyPr wrap="none">
            <a:spAutoFit/>
          </a:bodyPr>
          <a:lstStyle/>
          <a:p>
            <a:r>
              <a:rPr lang="en-US" sz="1100" b="1" dirty="0"/>
              <a:t>Week of </a:t>
            </a:r>
            <a:r>
              <a:rPr lang="en-US" sz="1100" b="1" dirty="0" smtClean="0">
                <a:sym typeface="Wingdings" panose="05000000000000000000" pitchFamily="2" charset="2"/>
              </a:rPr>
              <a:t>9/22  Setting the Standards for Success</a:t>
            </a:r>
          </a:p>
          <a:p>
            <a:pPr marL="228600" lvl="0" indent="-228600">
              <a:buFont typeface="+mj-lt"/>
              <a:buAutoNum type="arabicParenR"/>
            </a:pPr>
            <a:r>
              <a:rPr lang="en-US" sz="1100" u="sng" dirty="0" smtClean="0">
                <a:hlinkClick r:id="rId31"/>
              </a:rPr>
              <a:t>Professional </a:t>
            </a:r>
            <a:r>
              <a:rPr lang="en-US" sz="1100" u="sng" dirty="0">
                <a:hlinkClick r:id="rId31"/>
              </a:rPr>
              <a:t>Learning for </a:t>
            </a:r>
            <a:r>
              <a:rPr lang="en-US" sz="1100" u="sng" dirty="0" smtClean="0">
                <a:hlinkClick r:id="rId31"/>
              </a:rPr>
              <a:t>the  CCSS</a:t>
            </a:r>
            <a:r>
              <a:rPr lang="en-US" sz="1100" dirty="0" smtClean="0">
                <a:hlinkClick r:id="rId31"/>
              </a:rPr>
              <a:t> </a:t>
            </a:r>
            <a:r>
              <a:rPr lang="en-US" sz="1100" dirty="0" smtClean="0"/>
              <a:t>| Nashville PTV| </a:t>
            </a:r>
            <a:r>
              <a:rPr lang="en-US" sz="1100" dirty="0"/>
              <a:t>K-13+</a:t>
            </a:r>
          </a:p>
          <a:p>
            <a:pPr marL="228600" indent="-228600">
              <a:buFont typeface="+mj-lt"/>
              <a:buAutoNum type="arabicParenR"/>
            </a:pPr>
            <a:r>
              <a:rPr lang="en-US" sz="1100" u="sng" dirty="0">
                <a:hlinkClick r:id="rId32" tooltip="Teaching NGSS Engineering Design Through Media"/>
              </a:rPr>
              <a:t>Teaching NGSS Engineering Design </a:t>
            </a:r>
            <a:r>
              <a:rPr lang="en-US" sz="1100" dirty="0" smtClean="0"/>
              <a:t> </a:t>
            </a:r>
            <a:r>
              <a:rPr lang="en-US" sz="1100" dirty="0"/>
              <a:t>| WGBH | K - 13+</a:t>
            </a:r>
          </a:p>
          <a:p>
            <a:pPr marL="228600" lvl="0" indent="-228600">
              <a:buFont typeface="+mj-lt"/>
              <a:buAutoNum type="arabicParenR"/>
            </a:pPr>
            <a:r>
              <a:rPr lang="en-US" sz="1100" u="sng" dirty="0" smtClean="0">
                <a:hlinkClick r:id="rId33" tooltip="Beyond the Front Page 2.0: Journalism and the Common Core"/>
              </a:rPr>
              <a:t>Journalism </a:t>
            </a:r>
            <a:r>
              <a:rPr lang="en-US" sz="1100" u="sng" dirty="0">
                <a:hlinkClick r:id="rId33" tooltip="Beyond the Front Page 2.0: Journalism and the Common Core"/>
              </a:rPr>
              <a:t>and the Common Core</a:t>
            </a:r>
            <a:r>
              <a:rPr lang="en-US" sz="1100" dirty="0"/>
              <a:t> | </a:t>
            </a:r>
            <a:r>
              <a:rPr lang="en-US" sz="1100" dirty="0" err="1"/>
              <a:t>ThinkTV</a:t>
            </a:r>
            <a:r>
              <a:rPr lang="en-US" sz="1100" dirty="0"/>
              <a:t> | </a:t>
            </a:r>
            <a:r>
              <a:rPr lang="en-US" sz="1100" dirty="0" smtClean="0"/>
              <a:t>6-12</a:t>
            </a:r>
          </a:p>
          <a:p>
            <a:pPr marL="228600" indent="-228600">
              <a:buFont typeface="+mj-lt"/>
              <a:buAutoNum type="arabicParenR"/>
            </a:pPr>
            <a:r>
              <a:rPr lang="en-US" sz="1100" u="sng" dirty="0">
                <a:hlinkClick r:id="rId34"/>
              </a:rPr>
              <a:t>The Design Process</a:t>
            </a:r>
            <a:r>
              <a:rPr lang="en-US" sz="1100" u="sng" dirty="0" smtClean="0">
                <a:hlinkClick r:id="rId34"/>
              </a:rPr>
              <a:t>:</a:t>
            </a:r>
            <a:r>
              <a:rPr lang="en-US" sz="1100" u="sng" dirty="0" smtClean="0"/>
              <a:t> </a:t>
            </a:r>
            <a:r>
              <a:rPr lang="en-US" sz="1100" dirty="0" smtClean="0"/>
              <a:t>| </a:t>
            </a:r>
            <a:r>
              <a:rPr lang="en-US" sz="1100" dirty="0"/>
              <a:t>NOVA  Education | </a:t>
            </a:r>
            <a:r>
              <a:rPr lang="en-US" sz="1100" dirty="0" smtClean="0"/>
              <a:t>6-12</a:t>
            </a:r>
          </a:p>
          <a:p>
            <a:pPr marL="228600" lvl="0" indent="-228600">
              <a:buFont typeface="+mj-lt"/>
              <a:buAutoNum type="arabicParenR"/>
            </a:pPr>
            <a:r>
              <a:rPr lang="en-US" sz="1100" u="sng" dirty="0">
                <a:hlinkClick r:id="rId35" tooltip="Making the Case"/>
              </a:rPr>
              <a:t>Making the Case</a:t>
            </a:r>
            <a:r>
              <a:rPr lang="en-US" sz="1100" dirty="0"/>
              <a:t> | </a:t>
            </a:r>
            <a:r>
              <a:rPr lang="en-US" sz="1100" dirty="0" smtClean="0"/>
              <a:t>WGBH </a:t>
            </a:r>
            <a:r>
              <a:rPr lang="en-US" sz="1100" dirty="0"/>
              <a:t>| 9-13+</a:t>
            </a:r>
          </a:p>
          <a:p>
            <a:pPr marL="228600" indent="-228600">
              <a:buFont typeface="+mj-lt"/>
              <a:buAutoNum type="arabicParenR"/>
            </a:pPr>
            <a:r>
              <a:rPr lang="en-US" sz="1100" u="sng" dirty="0">
                <a:hlinkClick r:id="rId36"/>
              </a:rPr>
              <a:t>Differentiating Instruction</a:t>
            </a:r>
            <a:r>
              <a:rPr lang="en-US" sz="1100" dirty="0"/>
              <a:t> |WGBH | 9-13+</a:t>
            </a:r>
          </a:p>
          <a:p>
            <a:pPr marL="228600" lvl="0" indent="-228600">
              <a:buFont typeface="+mj-lt"/>
              <a:buAutoNum type="arabicParenR"/>
            </a:pPr>
            <a:r>
              <a:rPr lang="en-US" sz="1100" dirty="0">
                <a:hlinkClick r:id="rId37"/>
              </a:rPr>
              <a:t>Guide to the CCSS </a:t>
            </a:r>
            <a:r>
              <a:rPr lang="en-US" sz="1100" dirty="0"/>
              <a:t>| KET | 9-13+</a:t>
            </a:r>
          </a:p>
          <a:p>
            <a:pPr marL="228600" indent="-228600">
              <a:buFont typeface="+mj-lt"/>
              <a:buAutoNum type="arabicParenR"/>
            </a:pPr>
            <a:r>
              <a:rPr lang="en-US" sz="1100" u="sng" dirty="0" smtClean="0">
                <a:hlinkClick r:id="rId38" tooltip="Standards as a Common Language for Training and Practice"/>
              </a:rPr>
              <a:t>Standards </a:t>
            </a:r>
            <a:r>
              <a:rPr lang="en-US" sz="1100" u="sng" dirty="0">
                <a:hlinkClick r:id="rId38" tooltip="Standards as a Common Language for Training and Practice"/>
              </a:rPr>
              <a:t>as a Common Language </a:t>
            </a:r>
            <a:r>
              <a:rPr lang="en-US" sz="1100" dirty="0"/>
              <a:t>| WNET | 13</a:t>
            </a:r>
            <a:r>
              <a:rPr lang="en-US" sz="1100" dirty="0" smtClean="0"/>
              <a:t>+ </a:t>
            </a:r>
            <a:endParaRPr lang="en-US" sz="1100" dirty="0"/>
          </a:p>
          <a:p>
            <a:pPr marL="228600" lvl="0" indent="-228600">
              <a:buFont typeface="+mj-lt"/>
              <a:buAutoNum type="arabicParenR"/>
            </a:pPr>
            <a:r>
              <a:rPr lang="en-US" sz="1100" u="sng" dirty="0" smtClean="0">
                <a:hlinkClick r:id="rId39"/>
              </a:rPr>
              <a:t>Common </a:t>
            </a:r>
            <a:r>
              <a:rPr lang="en-US" sz="1100" u="sng" dirty="0">
                <a:hlinkClick r:id="rId39"/>
              </a:rPr>
              <a:t>Core Video Series</a:t>
            </a:r>
            <a:r>
              <a:rPr lang="en-US" sz="1100" dirty="0">
                <a:hlinkClick r:id="rId39"/>
              </a:rPr>
              <a:t> </a:t>
            </a:r>
            <a:r>
              <a:rPr lang="en-US" sz="1100" dirty="0"/>
              <a:t>| WNET | 13+</a:t>
            </a:r>
          </a:p>
          <a:p>
            <a:pPr marL="228600" lvl="0" indent="-228600">
              <a:buFont typeface="+mj-lt"/>
              <a:buAutoNum type="arabicParenR"/>
            </a:pPr>
            <a:r>
              <a:rPr lang="en-US" sz="1100" u="sng" dirty="0" smtClean="0">
                <a:hlinkClick r:id="rId40" tooltip="Teaching Planetary Sciences - Origin of the Moon"/>
              </a:rPr>
              <a:t>Teaching </a:t>
            </a:r>
            <a:r>
              <a:rPr lang="en-US" sz="1100" u="sng" dirty="0">
                <a:hlinkClick r:id="rId40" tooltip="Teaching Planetary Sciences - Origin of the Moon"/>
              </a:rPr>
              <a:t>Planetary Sciences </a:t>
            </a:r>
            <a:r>
              <a:rPr lang="en-US" sz="1100" u="sng" dirty="0" smtClean="0"/>
              <a:t> </a:t>
            </a:r>
            <a:r>
              <a:rPr lang="en-US" sz="1100" dirty="0" smtClean="0"/>
              <a:t>| WNET | </a:t>
            </a:r>
            <a:r>
              <a:rPr lang="en-US" sz="1100" dirty="0"/>
              <a:t>13+</a:t>
            </a:r>
          </a:p>
          <a:p>
            <a:pPr marL="228600" lvl="0" indent="-228600">
              <a:buFont typeface="+mj-lt"/>
              <a:buAutoNum type="arabicParenR"/>
            </a:pPr>
            <a:endParaRPr lang="en-US" sz="1100" dirty="0">
              <a:sym typeface="Wingdings" panose="05000000000000000000" pitchFamily="2" charset="2"/>
            </a:endParaRPr>
          </a:p>
        </p:txBody>
      </p:sp>
    </p:spTree>
    <p:extLst>
      <p:ext uri="{BB962C8B-B14F-4D97-AF65-F5344CB8AC3E}">
        <p14:creationId xmlns:p14="http://schemas.microsoft.com/office/powerpoint/2010/main" val="3776095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85841"/>
            <a:ext cx="8148320" cy="3761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81000" y="228600"/>
            <a:ext cx="2362200" cy="678793"/>
          </a:xfrm>
          <a:prstGeom prst="rect">
            <a:avLst/>
          </a:prstGeom>
        </p:spPr>
      </p:pic>
      <p:sp>
        <p:nvSpPr>
          <p:cNvPr id="6" name="TextBox 5"/>
          <p:cNvSpPr txBox="1"/>
          <p:nvPr/>
        </p:nvSpPr>
        <p:spPr>
          <a:xfrm>
            <a:off x="877349" y="1047690"/>
            <a:ext cx="7848600" cy="400110"/>
          </a:xfrm>
          <a:prstGeom prst="rect">
            <a:avLst/>
          </a:prstGeom>
          <a:noFill/>
        </p:spPr>
        <p:txBody>
          <a:bodyPr wrap="square" rtlCol="0">
            <a:spAutoFit/>
          </a:bodyPr>
          <a:lstStyle/>
          <a:p>
            <a:r>
              <a:rPr lang="en-US" sz="2000" dirty="0" smtClean="0">
                <a:solidFill>
                  <a:schemeClr val="tx1">
                    <a:lumMod val="65000"/>
                    <a:lumOff val="35000"/>
                  </a:schemeClr>
                </a:solidFill>
              </a:rPr>
              <a:t>Recommended Resources</a:t>
            </a:r>
            <a:endParaRPr lang="en-US" dirty="0">
              <a:solidFill>
                <a:schemeClr val="tx1">
                  <a:lumMod val="65000"/>
                  <a:lumOff val="35000"/>
                </a:schemeClr>
              </a:solidFill>
            </a:endParaRPr>
          </a:p>
        </p:txBody>
      </p:sp>
      <p:sp>
        <p:nvSpPr>
          <p:cNvPr id="7" name="TextBox 6"/>
          <p:cNvSpPr txBox="1"/>
          <p:nvPr/>
        </p:nvSpPr>
        <p:spPr>
          <a:xfrm>
            <a:off x="880376" y="1367135"/>
            <a:ext cx="6858000" cy="646331"/>
          </a:xfrm>
          <a:prstGeom prst="rect">
            <a:avLst/>
          </a:prstGeom>
          <a:noFill/>
        </p:spPr>
        <p:txBody>
          <a:bodyPr wrap="square" rtlCol="0">
            <a:spAutoFit/>
          </a:bodyPr>
          <a:lstStyle/>
          <a:p>
            <a:pPr fontAlgn="auto">
              <a:spcBef>
                <a:spcPts val="0"/>
              </a:spcBef>
              <a:spcAft>
                <a:spcPts val="0"/>
              </a:spcAft>
              <a:defRPr/>
            </a:pPr>
            <a:r>
              <a:rPr lang="en-US" sz="1200" dirty="0">
                <a:solidFill>
                  <a:schemeClr val="tx1">
                    <a:lumMod val="50000"/>
                    <a:lumOff val="50000"/>
                  </a:schemeClr>
                </a:solidFill>
                <a:ea typeface="Calibri"/>
                <a:cs typeface="Times New Roman"/>
              </a:rPr>
              <a:t>The following resources reflect our weekly themes and represent some of the most dynamic content in the PBS LearningMedia library. We invite PBS Stations to integrate these resources into local marketing efforts. Featured resources are subject to change.</a:t>
            </a:r>
          </a:p>
        </p:txBody>
      </p:sp>
      <p:sp>
        <p:nvSpPr>
          <p:cNvPr id="8" name="Rectangle 7"/>
          <p:cNvSpPr/>
          <p:nvPr/>
        </p:nvSpPr>
        <p:spPr>
          <a:xfrm>
            <a:off x="924324" y="2059156"/>
            <a:ext cx="3837910" cy="2970044"/>
          </a:xfrm>
          <a:prstGeom prst="rect">
            <a:avLst/>
          </a:prstGeom>
        </p:spPr>
        <p:txBody>
          <a:bodyPr wrap="none">
            <a:spAutoFit/>
          </a:bodyPr>
          <a:lstStyle/>
          <a:p>
            <a:r>
              <a:rPr lang="en-US" sz="1100" b="1" dirty="0" smtClean="0"/>
              <a:t>Week </a:t>
            </a:r>
            <a:r>
              <a:rPr lang="en-US" sz="1100" b="1" dirty="0"/>
              <a:t>of </a:t>
            </a:r>
            <a:r>
              <a:rPr lang="en-US" sz="1100" b="1" dirty="0" smtClean="0"/>
              <a:t>9/29 </a:t>
            </a:r>
            <a:r>
              <a:rPr lang="en-US" sz="1100" b="1" dirty="0" smtClean="0">
                <a:sym typeface="Wingdings" panose="05000000000000000000" pitchFamily="2" charset="2"/>
              </a:rPr>
              <a:t></a:t>
            </a:r>
            <a:r>
              <a:rPr lang="en-US" sz="1100" b="1" dirty="0" smtClean="0"/>
              <a:t> Celebrating Hispanic Heritage</a:t>
            </a:r>
            <a:endParaRPr lang="en-US" sz="1100" dirty="0" smtClean="0"/>
          </a:p>
          <a:p>
            <a:pPr marL="228600" lvl="0" indent="-228600">
              <a:buFont typeface="+mj-lt"/>
              <a:buAutoNum type="arabicParenR"/>
            </a:pPr>
            <a:r>
              <a:rPr lang="en-US" sz="1100" u="sng" dirty="0">
                <a:hlinkClick r:id="rId3" tooltip="Flamenco Dance Studio Field Trip"/>
              </a:rPr>
              <a:t>Flamenco Dance Studio Field Trip</a:t>
            </a:r>
            <a:r>
              <a:rPr lang="en-US" sz="1100" dirty="0"/>
              <a:t> | WPBT2 | PreK-3</a:t>
            </a:r>
          </a:p>
          <a:p>
            <a:pPr marL="228600" indent="-228600">
              <a:buFont typeface="+mj-lt"/>
              <a:buAutoNum type="arabicParenR"/>
            </a:pPr>
            <a:r>
              <a:rPr lang="en-US" sz="1100" dirty="0" smtClean="0">
                <a:hlinkClick r:id="rId4"/>
              </a:rPr>
              <a:t>Oh </a:t>
            </a:r>
            <a:r>
              <a:rPr lang="en-US" sz="1100" dirty="0">
                <a:hlinkClick r:id="rId4"/>
              </a:rPr>
              <a:t>Noah! </a:t>
            </a:r>
            <a:r>
              <a:rPr lang="en-US" sz="1100" dirty="0"/>
              <a:t>| WNET | K-2</a:t>
            </a:r>
          </a:p>
          <a:p>
            <a:pPr marL="228600" indent="-228600">
              <a:buFont typeface="+mj-lt"/>
              <a:buAutoNum type="arabicParenR"/>
            </a:pPr>
            <a:r>
              <a:rPr lang="en-US" sz="1100" u="sng" dirty="0">
                <a:hlinkClick r:id="rId5" tooltip="Hispanic Exploration in America"/>
              </a:rPr>
              <a:t>Hispanic Exploration in America</a:t>
            </a:r>
            <a:r>
              <a:rPr lang="en-US" sz="1100" dirty="0"/>
              <a:t> | Library of Congress | 4-12</a:t>
            </a:r>
          </a:p>
          <a:p>
            <a:pPr marL="228600" lvl="0" indent="-228600">
              <a:buFont typeface="+mj-lt"/>
              <a:buAutoNum type="arabicParenR"/>
            </a:pPr>
            <a:r>
              <a:rPr lang="en-US" sz="1100" u="sng" dirty="0" smtClean="0">
                <a:hlinkClick r:id="rId6" tooltip="Latino Americans"/>
              </a:rPr>
              <a:t>Latino </a:t>
            </a:r>
            <a:r>
              <a:rPr lang="en-US" sz="1100" u="sng" dirty="0">
                <a:hlinkClick r:id="rId6" tooltip="Latino Americans"/>
              </a:rPr>
              <a:t>Americans</a:t>
            </a:r>
            <a:r>
              <a:rPr lang="en-US" sz="1100" dirty="0"/>
              <a:t> | </a:t>
            </a:r>
            <a:r>
              <a:rPr lang="en-US" sz="1100" dirty="0" smtClean="0"/>
              <a:t>LPB/WETA </a:t>
            </a:r>
            <a:r>
              <a:rPr lang="en-US" sz="1100" dirty="0"/>
              <a:t>| 4-13</a:t>
            </a:r>
            <a:r>
              <a:rPr lang="en-US" sz="1100" dirty="0" smtClean="0"/>
              <a:t>+</a:t>
            </a:r>
          </a:p>
          <a:p>
            <a:pPr marL="228600" lvl="0" indent="-228600">
              <a:buFont typeface="+mj-lt"/>
              <a:buAutoNum type="arabicParenR"/>
            </a:pPr>
            <a:r>
              <a:rPr lang="en-US" sz="1100" dirty="0" smtClean="0">
                <a:hlinkClick r:id="rId7"/>
              </a:rPr>
              <a:t>Webinar – Latino Americans </a:t>
            </a:r>
            <a:r>
              <a:rPr lang="en-US" sz="1100" dirty="0" smtClean="0"/>
              <a:t>| LPB | 4-13+</a:t>
            </a:r>
            <a:endParaRPr lang="en-US" sz="1100" dirty="0"/>
          </a:p>
          <a:p>
            <a:pPr marL="228600" indent="-228600">
              <a:buFont typeface="+mj-lt"/>
              <a:buAutoNum type="arabicParenR"/>
            </a:pPr>
            <a:r>
              <a:rPr lang="en-US" sz="1100" u="sng" dirty="0">
                <a:hlinkClick r:id="rId8" tooltip="Baseball and Social Change: The Story of Roberto Clemente"/>
              </a:rPr>
              <a:t>Baseball and Social Change </a:t>
            </a:r>
            <a:r>
              <a:rPr lang="en-US" sz="1100" dirty="0"/>
              <a:t>| WGBH | 5-8</a:t>
            </a:r>
          </a:p>
          <a:p>
            <a:pPr marL="228600" lvl="0" indent="-228600">
              <a:buFont typeface="+mj-lt"/>
              <a:buAutoNum type="arabicParenR"/>
            </a:pPr>
            <a:r>
              <a:rPr lang="en-US" sz="1100" u="sng" dirty="0" smtClean="0">
                <a:hlinkClick r:id="rId9" tooltip="Deciphering the Maya Code"/>
              </a:rPr>
              <a:t>Deciphering </a:t>
            </a:r>
            <a:r>
              <a:rPr lang="en-US" sz="1100" u="sng" dirty="0">
                <a:hlinkClick r:id="rId9" tooltip="Deciphering the Maya Code"/>
              </a:rPr>
              <a:t>the Maya Code</a:t>
            </a:r>
            <a:r>
              <a:rPr lang="en-US" sz="1100" dirty="0"/>
              <a:t> | NOVA | 5-12</a:t>
            </a:r>
          </a:p>
          <a:p>
            <a:pPr marL="228600" indent="-228600">
              <a:buFont typeface="+mj-lt"/>
              <a:buAutoNum type="arabicParenR"/>
            </a:pPr>
            <a:r>
              <a:rPr lang="en-US" sz="1100" u="sng" dirty="0" smtClean="0">
                <a:hlinkClick r:id="rId10" tooltip="The Graduates / Los Graduados"/>
              </a:rPr>
              <a:t>The </a:t>
            </a:r>
            <a:r>
              <a:rPr lang="en-US" sz="1100" u="sng" dirty="0">
                <a:hlinkClick r:id="rId10" tooltip="The Graduates / Los Graduados"/>
              </a:rPr>
              <a:t>Graduates / Los </a:t>
            </a:r>
            <a:r>
              <a:rPr lang="en-US" sz="1100" u="sng" dirty="0" err="1">
                <a:hlinkClick r:id="rId10" tooltip="The Graduates / Los Graduados"/>
              </a:rPr>
              <a:t>Graduados</a:t>
            </a:r>
            <a:r>
              <a:rPr lang="en-US" sz="1100" dirty="0"/>
              <a:t> | ITVS | 9-12</a:t>
            </a:r>
          </a:p>
          <a:p>
            <a:pPr marL="228600" lvl="0" indent="-228600">
              <a:buFont typeface="+mj-lt"/>
              <a:buAutoNum type="arabicParenR"/>
            </a:pPr>
            <a:r>
              <a:rPr lang="en-US" sz="1100" u="sng" dirty="0" smtClean="0">
                <a:hlinkClick r:id="rId11" tooltip="The Storm that Swept Mexico: Revolutionary Leaders"/>
              </a:rPr>
              <a:t>The </a:t>
            </a:r>
            <a:r>
              <a:rPr lang="en-US" sz="1100" u="sng" dirty="0">
                <a:hlinkClick r:id="rId11" tooltip="The Storm that Swept Mexico: Revolutionary Leaders"/>
              </a:rPr>
              <a:t>Storm that Swept </a:t>
            </a:r>
            <a:r>
              <a:rPr lang="en-US" sz="1100" u="sng" dirty="0" smtClean="0">
                <a:hlinkClick r:id="rId11" tooltip="The Storm that Swept Mexico: Revolutionary Leaders"/>
              </a:rPr>
              <a:t>Mexico </a:t>
            </a:r>
            <a:r>
              <a:rPr lang="en-US" sz="1100" dirty="0" smtClean="0"/>
              <a:t>| </a:t>
            </a:r>
            <a:r>
              <a:rPr lang="en-US" sz="1100" dirty="0"/>
              <a:t>LPB | </a:t>
            </a:r>
            <a:r>
              <a:rPr lang="en-US" sz="1100" dirty="0" smtClean="0"/>
              <a:t>9-12</a:t>
            </a:r>
          </a:p>
          <a:p>
            <a:pPr marL="228600" lvl="0" indent="-228600">
              <a:buFont typeface="+mj-lt"/>
              <a:buAutoNum type="arabicParenR"/>
            </a:pPr>
            <a:r>
              <a:rPr lang="en-US" sz="1100" dirty="0" smtClean="0"/>
              <a:t>TBD | NEW: Spanish-language content </a:t>
            </a:r>
            <a:endParaRPr lang="en-US" sz="1100" dirty="0"/>
          </a:p>
          <a:p>
            <a:pPr marL="228600" lvl="0" indent="-228600">
              <a:buFont typeface="+mj-lt"/>
              <a:buAutoNum type="arabicParenR"/>
            </a:pPr>
            <a:endParaRPr lang="en-US" sz="1100" dirty="0"/>
          </a:p>
          <a:p>
            <a:endParaRPr lang="en-US" sz="1100" dirty="0" smtClean="0">
              <a:sym typeface="Wingdings" panose="05000000000000000000" pitchFamily="2" charset="2"/>
            </a:endParaRPr>
          </a:p>
          <a:p>
            <a:endParaRPr lang="en-US" sz="1100" dirty="0" smtClean="0">
              <a:sym typeface="Wingdings" panose="05000000000000000000" pitchFamily="2" charset="2"/>
            </a:endParaRPr>
          </a:p>
          <a:p>
            <a:pPr marL="228600" indent="-228600">
              <a:buAutoNum type="arabicPeriod"/>
            </a:pPr>
            <a:endParaRPr lang="en-US" sz="1100" dirty="0" smtClean="0">
              <a:sym typeface="Wingdings" panose="05000000000000000000" pitchFamily="2" charset="2"/>
            </a:endParaRPr>
          </a:p>
          <a:p>
            <a:pPr marL="228600" indent="-228600">
              <a:buAutoNum type="arabicPeriod"/>
            </a:pPr>
            <a:endParaRPr lang="en-US" sz="1100" dirty="0" smtClean="0">
              <a:sym typeface="Wingdings" panose="05000000000000000000" pitchFamily="2" charset="2"/>
            </a:endParaRPr>
          </a:p>
          <a:p>
            <a:r>
              <a:rPr lang="en-US" sz="1100" dirty="0" smtClean="0">
                <a:sym typeface="Wingdings" panose="05000000000000000000" pitchFamily="2" charset="2"/>
              </a:rPr>
              <a:t> </a:t>
            </a:r>
          </a:p>
        </p:txBody>
      </p:sp>
      <p:cxnSp>
        <p:nvCxnSpPr>
          <p:cNvPr id="9" name="Straight Connector 8"/>
          <p:cNvCxnSpPr/>
          <p:nvPr/>
        </p:nvCxnSpPr>
        <p:spPr>
          <a:xfrm>
            <a:off x="457200" y="6416619"/>
            <a:ext cx="821657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6644448"/>
            <a:ext cx="821657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4800600" y="2059156"/>
            <a:ext cx="3632726" cy="2800767"/>
          </a:xfrm>
          <a:prstGeom prst="rect">
            <a:avLst/>
          </a:prstGeom>
        </p:spPr>
        <p:txBody>
          <a:bodyPr wrap="none">
            <a:spAutoFit/>
          </a:bodyPr>
          <a:lstStyle/>
          <a:p>
            <a:r>
              <a:rPr lang="en-US" sz="1100" b="1" dirty="0" smtClean="0"/>
              <a:t>Week </a:t>
            </a:r>
            <a:r>
              <a:rPr lang="en-US" sz="1100" b="1" dirty="0"/>
              <a:t>of </a:t>
            </a:r>
            <a:r>
              <a:rPr lang="en-US" sz="1100" b="1" dirty="0" smtClean="0"/>
              <a:t>10/6 </a:t>
            </a:r>
            <a:r>
              <a:rPr lang="en-US" sz="1100" b="1" dirty="0" smtClean="0">
                <a:sym typeface="Wingdings" panose="05000000000000000000" pitchFamily="2" charset="2"/>
              </a:rPr>
              <a:t></a:t>
            </a:r>
            <a:r>
              <a:rPr lang="en-US" sz="1100" b="1" dirty="0" smtClean="0"/>
              <a:t> Bullying Awareness</a:t>
            </a:r>
            <a:endParaRPr lang="en-US" sz="1100" dirty="0" smtClean="0"/>
          </a:p>
          <a:p>
            <a:pPr marL="228600" indent="-228600">
              <a:buFont typeface="+mj-lt"/>
              <a:buAutoNum type="arabicParenR"/>
            </a:pPr>
            <a:r>
              <a:rPr lang="en-US" sz="1100" dirty="0">
                <a:hlinkClick r:id="rId12"/>
              </a:rPr>
              <a:t>Pump Your Pistons &amp; Listen </a:t>
            </a:r>
            <a:r>
              <a:rPr lang="en-US" sz="1100" dirty="0"/>
              <a:t>| Thomas &amp; Friends | </a:t>
            </a:r>
            <a:r>
              <a:rPr lang="en-US" sz="1100" dirty="0" err="1"/>
              <a:t>PreK</a:t>
            </a:r>
            <a:endParaRPr lang="en-US" sz="1100" dirty="0"/>
          </a:p>
          <a:p>
            <a:pPr marL="228600" indent="-228600">
              <a:buFont typeface="+mj-lt"/>
              <a:buAutoNum type="arabicParenR"/>
            </a:pPr>
            <a:r>
              <a:rPr lang="en-US" sz="1100" u="sng" dirty="0">
                <a:hlinkClick r:id="rId13"/>
              </a:rPr>
              <a:t>So Funny I Forgot to Laugh</a:t>
            </a:r>
            <a:r>
              <a:rPr lang="en-US" sz="1100" dirty="0"/>
              <a:t> | Arthur | PreK-4 </a:t>
            </a:r>
          </a:p>
          <a:p>
            <a:pPr marL="228600" lvl="0" indent="-228600">
              <a:buFont typeface="+mj-lt"/>
              <a:buAutoNum type="arabicParenR"/>
            </a:pPr>
            <a:r>
              <a:rPr lang="en-US" sz="1100" u="sng" dirty="0" smtClean="0">
                <a:hlinkClick r:id="rId14"/>
              </a:rPr>
              <a:t>Martha </a:t>
            </a:r>
            <a:r>
              <a:rPr lang="en-US" sz="1100" u="sng" dirty="0">
                <a:hlinkClick r:id="rId14"/>
              </a:rPr>
              <a:t>Walks the Dog</a:t>
            </a:r>
            <a:r>
              <a:rPr lang="en-US" sz="1100" dirty="0"/>
              <a:t> | Martha Speaks | K-5 </a:t>
            </a:r>
          </a:p>
          <a:p>
            <a:pPr marL="228600" indent="-228600">
              <a:buFont typeface="+mj-lt"/>
              <a:buAutoNum type="arabicParenR"/>
            </a:pPr>
            <a:r>
              <a:rPr lang="en-US" sz="1100" u="sng" dirty="0" smtClean="0">
                <a:hlinkClick r:id="rId15"/>
              </a:rPr>
              <a:t>Stand </a:t>
            </a:r>
            <a:r>
              <a:rPr lang="en-US" sz="1100" u="sng" dirty="0">
                <a:hlinkClick r:id="rId15"/>
              </a:rPr>
              <a:t>Up to Bullying</a:t>
            </a:r>
            <a:r>
              <a:rPr lang="en-US" sz="1100" dirty="0"/>
              <a:t> | WSKG | 2-6 </a:t>
            </a:r>
          </a:p>
          <a:p>
            <a:pPr marL="228600" lvl="0" indent="-228600">
              <a:buFont typeface="+mj-lt"/>
              <a:buAutoNum type="arabicParenR"/>
            </a:pPr>
            <a:r>
              <a:rPr lang="en-US" sz="1100" u="sng" dirty="0" smtClean="0">
                <a:hlinkClick r:id="rId16"/>
              </a:rPr>
              <a:t>Crumpled </a:t>
            </a:r>
            <a:r>
              <a:rPr lang="en-US" sz="1100" u="sng" dirty="0">
                <a:hlinkClick r:id="rId16"/>
              </a:rPr>
              <a:t>Paper Bullying </a:t>
            </a:r>
            <a:r>
              <a:rPr lang="en-US" sz="1100" dirty="0" smtClean="0"/>
              <a:t>| </a:t>
            </a:r>
            <a:r>
              <a:rPr lang="en-US" sz="1100" dirty="0"/>
              <a:t>News Hour | 2-13+ </a:t>
            </a:r>
          </a:p>
          <a:p>
            <a:pPr marL="228600" indent="-228600">
              <a:buFont typeface="+mj-lt"/>
              <a:buAutoNum type="arabicParenR"/>
            </a:pPr>
            <a:r>
              <a:rPr lang="en-US" sz="1100" dirty="0">
                <a:hlinkClick r:id="rId17"/>
              </a:rPr>
              <a:t>The Teenage Brain </a:t>
            </a:r>
            <a:r>
              <a:rPr lang="en-US" sz="1100" dirty="0"/>
              <a:t>| FRONTLINE| 6-8</a:t>
            </a:r>
          </a:p>
          <a:p>
            <a:pPr marL="228600" indent="-228600">
              <a:buFont typeface="+mj-lt"/>
              <a:buAutoNum type="arabicParenR"/>
            </a:pPr>
            <a:r>
              <a:rPr lang="en-US" sz="1100" dirty="0" smtClean="0">
                <a:hlinkClick r:id="rId18"/>
              </a:rPr>
              <a:t>Not </a:t>
            </a:r>
            <a:r>
              <a:rPr lang="en-US" sz="1100" dirty="0">
                <a:hlinkClick r:id="rId18"/>
              </a:rPr>
              <a:t>in Our Town </a:t>
            </a:r>
            <a:r>
              <a:rPr lang="en-US" sz="1100" dirty="0"/>
              <a:t>| NIOT | 6-13+</a:t>
            </a:r>
          </a:p>
          <a:p>
            <a:pPr marL="228600" lvl="0" indent="-228600">
              <a:buFont typeface="+mj-lt"/>
              <a:buAutoNum type="arabicParenR"/>
            </a:pPr>
            <a:r>
              <a:rPr lang="en-US" sz="1100" dirty="0">
                <a:hlinkClick r:id="rId19"/>
              </a:rPr>
              <a:t>NFL Bullying Case Sparks Debate </a:t>
            </a:r>
            <a:r>
              <a:rPr lang="en-US" sz="1100" dirty="0"/>
              <a:t>| PBS NewsHour | 7-12</a:t>
            </a:r>
          </a:p>
          <a:p>
            <a:pPr marL="228600" lvl="0" indent="-228600">
              <a:buFont typeface="+mj-lt"/>
              <a:buAutoNum type="arabicParenR"/>
            </a:pPr>
            <a:r>
              <a:rPr lang="en-US" sz="1100" dirty="0">
                <a:hlinkClick r:id="rId20"/>
              </a:rPr>
              <a:t>Cyber-bullying</a:t>
            </a:r>
            <a:r>
              <a:rPr lang="en-US" sz="1100" dirty="0"/>
              <a:t> | UEN | 7-12</a:t>
            </a:r>
          </a:p>
          <a:p>
            <a:pPr marL="228600" lvl="0" indent="-228600">
              <a:buFont typeface="+mj-lt"/>
              <a:buAutoNum type="arabicParenR"/>
            </a:pPr>
            <a:r>
              <a:rPr lang="en-US" sz="1100" u="sng" dirty="0" smtClean="0">
                <a:hlinkClick r:id="rId21"/>
              </a:rPr>
              <a:t>Block </a:t>
            </a:r>
            <a:r>
              <a:rPr lang="en-US" sz="1100" u="sng" dirty="0">
                <a:hlinkClick r:id="rId21"/>
              </a:rPr>
              <a:t>the Bullying</a:t>
            </a:r>
            <a:r>
              <a:rPr lang="en-US" sz="1100" dirty="0"/>
              <a:t> | Classroom </a:t>
            </a:r>
            <a:r>
              <a:rPr lang="en-US" sz="1100" dirty="0" smtClean="0"/>
              <a:t>Close-up </a:t>
            </a:r>
            <a:r>
              <a:rPr lang="en-US" sz="1100" dirty="0"/>
              <a:t>NJ | 13</a:t>
            </a:r>
            <a:r>
              <a:rPr lang="en-US" sz="1100" dirty="0" smtClean="0"/>
              <a:t>+</a:t>
            </a:r>
          </a:p>
          <a:p>
            <a:pPr marL="228600" lvl="0" indent="-228600">
              <a:buFont typeface="+mj-lt"/>
              <a:buAutoNum type="arabicParenR"/>
            </a:pPr>
            <a:endParaRPr lang="en-US" sz="1100" dirty="0">
              <a:solidFill>
                <a:srgbClr val="00B050"/>
              </a:solidFill>
            </a:endParaRPr>
          </a:p>
          <a:p>
            <a:endParaRPr lang="en-US" sz="1100" dirty="0" smtClean="0">
              <a:sym typeface="Wingdings" panose="05000000000000000000" pitchFamily="2" charset="2"/>
            </a:endParaRPr>
          </a:p>
          <a:p>
            <a:pPr marL="228600" indent="-228600">
              <a:buAutoNum type="arabicPeriod"/>
            </a:pPr>
            <a:endParaRPr lang="en-US" sz="1100" dirty="0" smtClean="0">
              <a:sym typeface="Wingdings" panose="05000000000000000000" pitchFamily="2" charset="2"/>
            </a:endParaRPr>
          </a:p>
          <a:p>
            <a:pPr marL="228600" indent="-228600">
              <a:buAutoNum type="arabicPeriod"/>
            </a:pPr>
            <a:endParaRPr lang="en-US" sz="1100" dirty="0" smtClean="0">
              <a:sym typeface="Wingdings" panose="05000000000000000000" pitchFamily="2" charset="2"/>
            </a:endParaRPr>
          </a:p>
          <a:p>
            <a:r>
              <a:rPr lang="en-US" sz="1100" dirty="0" smtClean="0">
                <a:sym typeface="Wingdings" panose="05000000000000000000" pitchFamily="2" charset="2"/>
              </a:rPr>
              <a:t> </a:t>
            </a:r>
          </a:p>
        </p:txBody>
      </p:sp>
      <p:sp>
        <p:nvSpPr>
          <p:cNvPr id="32" name="Rectangle 31"/>
          <p:cNvSpPr/>
          <p:nvPr/>
        </p:nvSpPr>
        <p:spPr>
          <a:xfrm>
            <a:off x="926909" y="4167187"/>
            <a:ext cx="3794629" cy="2462213"/>
          </a:xfrm>
          <a:prstGeom prst="rect">
            <a:avLst/>
          </a:prstGeom>
        </p:spPr>
        <p:txBody>
          <a:bodyPr wrap="none">
            <a:spAutoFit/>
          </a:bodyPr>
          <a:lstStyle/>
          <a:p>
            <a:r>
              <a:rPr lang="en-US" sz="1100" b="1" dirty="0"/>
              <a:t>Week of </a:t>
            </a:r>
            <a:r>
              <a:rPr lang="en-US" sz="1100" b="1" dirty="0" smtClean="0">
                <a:sym typeface="Wingdings" panose="05000000000000000000" pitchFamily="2" charset="2"/>
              </a:rPr>
              <a:t>10/13  Innovation Week</a:t>
            </a:r>
            <a:endParaRPr lang="en-US" sz="1100" dirty="0" smtClean="0">
              <a:sym typeface="Wingdings" panose="05000000000000000000" pitchFamily="2" charset="2"/>
            </a:endParaRPr>
          </a:p>
          <a:p>
            <a:pPr marL="228600" indent="-228600">
              <a:buFont typeface="+mj-lt"/>
              <a:buAutoNum type="arabicParenR"/>
            </a:pPr>
            <a:r>
              <a:rPr lang="en-US" sz="1100" u="sng" dirty="0">
                <a:hlinkClick r:id="rId22" tooltip="Be Inspired, Be an Innovator!"/>
              </a:rPr>
              <a:t>Be Inspired, Be an Innovator!</a:t>
            </a:r>
            <a:r>
              <a:rPr lang="en-US" sz="1100" dirty="0"/>
              <a:t> | PBS LearningMedia | 3-13+</a:t>
            </a:r>
          </a:p>
          <a:p>
            <a:pPr marL="228600" lvl="0" indent="-228600">
              <a:buFont typeface="+mj-lt"/>
              <a:buAutoNum type="arabicParenR"/>
            </a:pPr>
            <a:r>
              <a:rPr lang="en-US" sz="1100" u="sng" dirty="0">
                <a:hlinkClick r:id="rId23" tooltip="Sign Language Translator Glove"/>
              </a:rPr>
              <a:t>Sign Language Translator Glove</a:t>
            </a:r>
            <a:r>
              <a:rPr lang="en-US" sz="1100" dirty="0"/>
              <a:t> | </a:t>
            </a:r>
            <a:r>
              <a:rPr lang="en-US" sz="1100" dirty="0" err="1"/>
              <a:t>DragonflyTV</a:t>
            </a:r>
            <a:r>
              <a:rPr lang="en-US" sz="1100" dirty="0"/>
              <a:t> | 4-6</a:t>
            </a:r>
          </a:p>
          <a:p>
            <a:pPr marL="228600" indent="-228600">
              <a:buFont typeface="+mj-lt"/>
              <a:buAutoNum type="arabicParenR"/>
            </a:pPr>
            <a:r>
              <a:rPr lang="en-US" sz="1100" dirty="0">
                <a:hlinkClick r:id="rId24"/>
              </a:rPr>
              <a:t>Wearable Robots </a:t>
            </a:r>
            <a:r>
              <a:rPr lang="en-US" sz="1100" dirty="0"/>
              <a:t>| NOVA </a:t>
            </a:r>
            <a:r>
              <a:rPr lang="en-US" sz="1100" dirty="0" err="1"/>
              <a:t>scienceNow</a:t>
            </a:r>
            <a:r>
              <a:rPr lang="en-US" sz="1100" dirty="0"/>
              <a:t> | 5-13+</a:t>
            </a:r>
          </a:p>
          <a:p>
            <a:pPr marL="228600" lvl="0" indent="-228600">
              <a:buFont typeface="+mj-lt"/>
              <a:buAutoNum type="arabicParenR"/>
            </a:pPr>
            <a:r>
              <a:rPr lang="en-US" sz="1100" u="sng" dirty="0" smtClean="0">
                <a:hlinkClick r:id="rId25"/>
              </a:rPr>
              <a:t>Extreme </a:t>
            </a:r>
            <a:r>
              <a:rPr lang="en-US" sz="1100" u="sng" dirty="0">
                <a:hlinkClick r:id="rId25"/>
              </a:rPr>
              <a:t>By Design</a:t>
            </a:r>
            <a:r>
              <a:rPr lang="en-US" sz="1100" dirty="0"/>
              <a:t> | </a:t>
            </a:r>
            <a:r>
              <a:rPr lang="en-US" sz="1100" dirty="0" err="1"/>
              <a:t>Hawkview</a:t>
            </a:r>
            <a:r>
              <a:rPr lang="en-US" sz="1100" dirty="0"/>
              <a:t> Pictures | </a:t>
            </a:r>
            <a:r>
              <a:rPr lang="en-US" sz="1100" dirty="0" smtClean="0"/>
              <a:t>6-12</a:t>
            </a:r>
          </a:p>
          <a:p>
            <a:pPr marL="228600" lvl="0" indent="-228600">
              <a:buFont typeface="+mj-lt"/>
              <a:buAutoNum type="arabicParenR"/>
            </a:pPr>
            <a:r>
              <a:rPr lang="en-US" sz="1100" dirty="0" smtClean="0">
                <a:hlinkClick r:id="rId26"/>
              </a:rPr>
              <a:t>Adaptive Technologies </a:t>
            </a:r>
            <a:r>
              <a:rPr lang="en-US" sz="1100" dirty="0" smtClean="0"/>
              <a:t>| Medal Quest | 6-12</a:t>
            </a:r>
            <a:endParaRPr lang="en-US" sz="1100" dirty="0"/>
          </a:p>
          <a:p>
            <a:pPr marL="228600" lvl="0" indent="-228600">
              <a:buFont typeface="+mj-lt"/>
              <a:buAutoNum type="arabicParenR"/>
            </a:pPr>
            <a:r>
              <a:rPr lang="en-US" sz="1100" u="sng" dirty="0" smtClean="0">
                <a:hlinkClick r:id="rId27"/>
              </a:rPr>
              <a:t>Secrets </a:t>
            </a:r>
            <a:r>
              <a:rPr lang="en-US" sz="1100" u="sng" dirty="0">
                <a:hlinkClick r:id="rId27"/>
              </a:rPr>
              <a:t>of </a:t>
            </a:r>
            <a:r>
              <a:rPr lang="en-US" sz="1100" u="sng" dirty="0" smtClean="0">
                <a:hlinkClick r:id="rId27"/>
              </a:rPr>
              <a:t>Selfridges:</a:t>
            </a:r>
            <a:r>
              <a:rPr lang="en-US" sz="1100" dirty="0" smtClean="0"/>
              <a:t> </a:t>
            </a:r>
            <a:r>
              <a:rPr lang="en-US" sz="1100" dirty="0"/>
              <a:t>| Pioneer Productions | 6-12</a:t>
            </a:r>
          </a:p>
          <a:p>
            <a:pPr marL="228600" indent="-228600">
              <a:buFont typeface="+mj-lt"/>
              <a:buAutoNum type="arabicParenR"/>
            </a:pPr>
            <a:r>
              <a:rPr lang="en-US" sz="1100" dirty="0" smtClean="0">
                <a:hlinkClick r:id="rId28"/>
              </a:rPr>
              <a:t>Cultivating </a:t>
            </a:r>
            <a:r>
              <a:rPr lang="en-US" sz="1100" dirty="0">
                <a:hlinkClick r:id="rId28"/>
              </a:rPr>
              <a:t>Innovative Thinking </a:t>
            </a:r>
            <a:r>
              <a:rPr lang="en-US" sz="1100" dirty="0"/>
              <a:t>| PBS LearningMedia | 6-12</a:t>
            </a:r>
          </a:p>
          <a:p>
            <a:pPr marL="228600" lvl="0" indent="-228600">
              <a:buFont typeface="+mj-lt"/>
              <a:buAutoNum type="arabicParenR"/>
            </a:pPr>
            <a:r>
              <a:rPr lang="en-US" sz="1100" dirty="0" smtClean="0">
                <a:hlinkClick r:id="rId29"/>
              </a:rPr>
              <a:t>The Design Process </a:t>
            </a:r>
            <a:r>
              <a:rPr lang="en-US" sz="1100" dirty="0" smtClean="0"/>
              <a:t> | WGBH | 6-12</a:t>
            </a:r>
            <a:endParaRPr lang="en-US" sz="1100" dirty="0"/>
          </a:p>
          <a:p>
            <a:pPr marL="228600" lvl="0" indent="-228600">
              <a:buFont typeface="+mj-lt"/>
              <a:buAutoNum type="arabicParenR"/>
            </a:pPr>
            <a:r>
              <a:rPr lang="en-US" sz="1100" u="sng" dirty="0" smtClean="0">
                <a:hlinkClick r:id="rId30"/>
              </a:rPr>
              <a:t>Process </a:t>
            </a:r>
            <a:r>
              <a:rPr lang="en-US" sz="1100" u="sng" dirty="0">
                <a:hlinkClick r:id="rId30"/>
              </a:rPr>
              <a:t>of Innovation</a:t>
            </a:r>
            <a:r>
              <a:rPr lang="en-US" sz="1100" dirty="0"/>
              <a:t> | The Henry Ford | </a:t>
            </a:r>
            <a:r>
              <a:rPr lang="en-US" sz="1100" dirty="0" smtClean="0"/>
              <a:t>6-13+</a:t>
            </a:r>
          </a:p>
          <a:p>
            <a:pPr marL="228600" lvl="0" indent="-228600">
              <a:buFont typeface="+mj-lt"/>
              <a:buAutoNum type="arabicParenR"/>
            </a:pPr>
            <a:r>
              <a:rPr lang="en-US" sz="1100" dirty="0" smtClean="0"/>
              <a:t>TBD | We </a:t>
            </a:r>
            <a:r>
              <a:rPr lang="en-US" sz="1100" dirty="0"/>
              <a:t>Got to Now </a:t>
            </a:r>
          </a:p>
          <a:p>
            <a:pPr lvl="0"/>
            <a:endParaRPr lang="en-US" sz="1100" dirty="0"/>
          </a:p>
          <a:p>
            <a:endParaRPr lang="en-US" sz="1100" dirty="0" smtClean="0">
              <a:sym typeface="Wingdings" panose="05000000000000000000" pitchFamily="2" charset="2"/>
            </a:endParaRPr>
          </a:p>
          <a:p>
            <a:pPr marL="228600" lvl="0" indent="-228600">
              <a:buFont typeface="+mj-lt"/>
              <a:buAutoNum type="arabicParenR"/>
            </a:pPr>
            <a:endParaRPr lang="en-US" sz="1100" dirty="0">
              <a:sym typeface="Wingdings" panose="05000000000000000000" pitchFamily="2" charset="2"/>
            </a:endParaRPr>
          </a:p>
        </p:txBody>
      </p:sp>
      <p:sp>
        <p:nvSpPr>
          <p:cNvPr id="33" name="Rectangle 32"/>
          <p:cNvSpPr/>
          <p:nvPr/>
        </p:nvSpPr>
        <p:spPr>
          <a:xfrm>
            <a:off x="4800600" y="4200171"/>
            <a:ext cx="3049233" cy="2123658"/>
          </a:xfrm>
          <a:prstGeom prst="rect">
            <a:avLst/>
          </a:prstGeom>
        </p:spPr>
        <p:txBody>
          <a:bodyPr wrap="none">
            <a:spAutoFit/>
          </a:bodyPr>
          <a:lstStyle/>
          <a:p>
            <a:r>
              <a:rPr lang="en-US" sz="1100" b="1" dirty="0" smtClean="0"/>
              <a:t>Week </a:t>
            </a:r>
            <a:r>
              <a:rPr lang="en-US" sz="1100" b="1" dirty="0"/>
              <a:t>of </a:t>
            </a:r>
            <a:r>
              <a:rPr lang="en-US" sz="1100" b="1" dirty="0" smtClean="0"/>
              <a:t>10/20 </a:t>
            </a:r>
            <a:r>
              <a:rPr lang="en-US" sz="1100" b="1" dirty="0" smtClean="0">
                <a:sym typeface="Wingdings" panose="05000000000000000000" pitchFamily="2" charset="2"/>
              </a:rPr>
              <a:t></a:t>
            </a:r>
            <a:r>
              <a:rPr lang="en-US" sz="1100" b="1" dirty="0" smtClean="0"/>
              <a:t> DIY Science</a:t>
            </a:r>
            <a:endParaRPr lang="en-US" sz="1100" dirty="0" smtClean="0"/>
          </a:p>
          <a:p>
            <a:pPr marL="228600" lvl="0" indent="-228600">
              <a:buFont typeface="+mj-lt"/>
              <a:buAutoNum type="arabicParenR"/>
            </a:pPr>
            <a:r>
              <a:rPr lang="en-US" sz="1100" u="sng" dirty="0" smtClean="0">
                <a:hlinkClick r:id="rId31"/>
              </a:rPr>
              <a:t>Experimenting </a:t>
            </a:r>
            <a:r>
              <a:rPr lang="en-US" sz="1100" u="sng" dirty="0">
                <a:hlinkClick r:id="rId31"/>
              </a:rPr>
              <a:t>with Seeds</a:t>
            </a:r>
            <a:r>
              <a:rPr lang="en-US" sz="1100" dirty="0"/>
              <a:t> | </a:t>
            </a:r>
            <a:r>
              <a:rPr lang="en-US" sz="1100" dirty="0" smtClean="0"/>
              <a:t>PATBW | </a:t>
            </a:r>
            <a:r>
              <a:rPr lang="en-US" sz="1100" dirty="0" err="1" smtClean="0"/>
              <a:t>PreK</a:t>
            </a:r>
            <a:r>
              <a:rPr lang="en-US" sz="1100" dirty="0" smtClean="0"/>
              <a:t> </a:t>
            </a:r>
            <a:endParaRPr lang="en-US" sz="1100" dirty="0"/>
          </a:p>
          <a:p>
            <a:pPr marL="228600" indent="-228600">
              <a:buFont typeface="+mj-lt"/>
              <a:buAutoNum type="arabicParenR"/>
            </a:pPr>
            <a:r>
              <a:rPr lang="en-US" sz="1100" dirty="0">
                <a:hlinkClick r:id="rId32"/>
              </a:rPr>
              <a:t>MAKERS Collection </a:t>
            </a:r>
            <a:r>
              <a:rPr lang="en-US" sz="1100" dirty="0"/>
              <a:t>| Various | PreK-12</a:t>
            </a:r>
          </a:p>
          <a:p>
            <a:pPr marL="228600" indent="-228600">
              <a:buFont typeface="+mj-lt"/>
              <a:buAutoNum type="arabicParenR"/>
            </a:pPr>
            <a:r>
              <a:rPr lang="en-US" sz="1100" u="sng" dirty="0">
                <a:hlinkClick r:id="rId33"/>
              </a:rPr>
              <a:t>Think Garden</a:t>
            </a:r>
            <a:r>
              <a:rPr lang="en-US" sz="1100" dirty="0"/>
              <a:t> |KET | 3-5</a:t>
            </a:r>
          </a:p>
          <a:p>
            <a:pPr marL="228600" lvl="0" indent="-228600">
              <a:buFont typeface="+mj-lt"/>
              <a:buAutoNum type="arabicParenR"/>
            </a:pPr>
            <a:r>
              <a:rPr lang="en-US" sz="1100" dirty="0" smtClean="0">
                <a:hlinkClick r:id="rId34"/>
              </a:rPr>
              <a:t>Mission: Solar System </a:t>
            </a:r>
            <a:r>
              <a:rPr lang="en-US" sz="1100" dirty="0" smtClean="0"/>
              <a:t>| Design Squad | 3-8</a:t>
            </a:r>
          </a:p>
          <a:p>
            <a:pPr marL="228600" lvl="0" indent="-228600">
              <a:buFont typeface="+mj-lt"/>
              <a:buAutoNum type="arabicParenR"/>
            </a:pPr>
            <a:r>
              <a:rPr lang="en-US" sz="1100" u="sng" dirty="0">
                <a:hlinkClick r:id="rId35"/>
              </a:rPr>
              <a:t>Experimenting with a Pendulum</a:t>
            </a:r>
            <a:r>
              <a:rPr lang="en-US" sz="1100" dirty="0"/>
              <a:t> | Zoom | 3-8 </a:t>
            </a:r>
          </a:p>
          <a:p>
            <a:pPr marL="228600" indent="-228600">
              <a:buFont typeface="+mj-lt"/>
              <a:buAutoNum type="arabicParenR"/>
            </a:pPr>
            <a:r>
              <a:rPr lang="en-US" sz="1100" dirty="0" smtClean="0">
                <a:hlinkClick r:id="rId36"/>
              </a:rPr>
              <a:t>Coconauts </a:t>
            </a:r>
            <a:r>
              <a:rPr lang="en-US" sz="1100" dirty="0"/>
              <a:t>| TPT | 4-6</a:t>
            </a:r>
          </a:p>
          <a:p>
            <a:pPr marL="228600" indent="-228600">
              <a:buFont typeface="+mj-lt"/>
              <a:buAutoNum type="arabicParenR"/>
            </a:pPr>
            <a:r>
              <a:rPr lang="en-US" sz="1100" dirty="0" smtClean="0">
                <a:hlinkClick r:id="rId37"/>
              </a:rPr>
              <a:t>The Catapult Project </a:t>
            </a:r>
            <a:r>
              <a:rPr lang="en-US" sz="1100" dirty="0" smtClean="0"/>
              <a:t>| WNET | 5-12</a:t>
            </a:r>
          </a:p>
          <a:p>
            <a:pPr marL="228600" indent="-228600">
              <a:buFont typeface="+mj-lt"/>
              <a:buAutoNum type="arabicParenR"/>
            </a:pPr>
            <a:r>
              <a:rPr lang="en-US" sz="1100" dirty="0">
                <a:hlinkClick r:id="rId38"/>
              </a:rPr>
              <a:t>SciGIrls Collection </a:t>
            </a:r>
            <a:r>
              <a:rPr lang="en-US" sz="1100" dirty="0"/>
              <a:t>| TPT | 5-8</a:t>
            </a:r>
          </a:p>
          <a:p>
            <a:pPr marL="228600" lvl="0" indent="-228600">
              <a:buFont typeface="+mj-lt"/>
              <a:buAutoNum type="arabicParenR"/>
            </a:pPr>
            <a:r>
              <a:rPr lang="en-US" sz="1100" u="sng" dirty="0" smtClean="0">
                <a:hlinkClick r:id="rId39"/>
              </a:rPr>
              <a:t>Cornstarch </a:t>
            </a:r>
            <a:r>
              <a:rPr lang="en-US" sz="1100" u="sng" dirty="0">
                <a:hlinkClick r:id="rId39"/>
              </a:rPr>
              <a:t>Comes Alive</a:t>
            </a:r>
            <a:r>
              <a:rPr lang="en-US" sz="1100" dirty="0"/>
              <a:t> | </a:t>
            </a:r>
            <a:r>
              <a:rPr lang="en-US" sz="1100" dirty="0" err="1"/>
              <a:t>SciFri</a:t>
            </a:r>
            <a:r>
              <a:rPr lang="en-US" sz="1100" dirty="0"/>
              <a:t> | 6-8 </a:t>
            </a:r>
          </a:p>
          <a:p>
            <a:pPr marL="228600" lvl="0" indent="-228600">
              <a:buFont typeface="+mj-lt"/>
              <a:buAutoNum type="arabicParenR"/>
            </a:pPr>
            <a:r>
              <a:rPr lang="en-US" sz="1100" dirty="0" smtClean="0"/>
              <a:t>TBD </a:t>
            </a:r>
            <a:r>
              <a:rPr lang="en-US" sz="1100" dirty="0"/>
              <a:t>| NEW Nature Works Everywhere</a:t>
            </a:r>
          </a:p>
          <a:p>
            <a:r>
              <a:rPr lang="en-US" sz="1100" dirty="0" smtClean="0">
                <a:sym typeface="Wingdings" panose="05000000000000000000" pitchFamily="2" charset="2"/>
              </a:rPr>
              <a:t> </a:t>
            </a:r>
          </a:p>
        </p:txBody>
      </p:sp>
    </p:spTree>
    <p:extLst>
      <p:ext uri="{BB962C8B-B14F-4D97-AF65-F5344CB8AC3E}">
        <p14:creationId xmlns:p14="http://schemas.microsoft.com/office/powerpoint/2010/main" val="3448420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877349" y="2013466"/>
            <a:ext cx="4070345" cy="2631490"/>
          </a:xfrm>
          <a:prstGeom prst="rect">
            <a:avLst/>
          </a:prstGeom>
        </p:spPr>
        <p:txBody>
          <a:bodyPr wrap="none">
            <a:spAutoFit/>
          </a:bodyPr>
          <a:lstStyle/>
          <a:p>
            <a:r>
              <a:rPr lang="en-US" sz="1100" b="1" dirty="0"/>
              <a:t>Week of </a:t>
            </a:r>
            <a:r>
              <a:rPr lang="en-US" sz="1100" b="1" dirty="0" smtClean="0">
                <a:sym typeface="Wingdings" panose="05000000000000000000" pitchFamily="2" charset="2"/>
              </a:rPr>
              <a:t>10/27  Halloween </a:t>
            </a:r>
            <a:r>
              <a:rPr lang="en-US" sz="1100" b="1" dirty="0" err="1" smtClean="0">
                <a:sym typeface="Wingdings" panose="05000000000000000000" pitchFamily="2" charset="2"/>
              </a:rPr>
              <a:t>Spooktacular</a:t>
            </a:r>
            <a:endParaRPr lang="en-US" sz="1100" dirty="0" smtClean="0">
              <a:sym typeface="Wingdings" panose="05000000000000000000" pitchFamily="2" charset="2"/>
            </a:endParaRPr>
          </a:p>
          <a:p>
            <a:pPr marL="228600" indent="-228600">
              <a:buFont typeface="+mj-lt"/>
              <a:buAutoNum type="arabicParenR"/>
            </a:pPr>
            <a:r>
              <a:rPr lang="en-US" sz="1100" u="sng" dirty="0">
                <a:hlinkClick r:id="rId2"/>
              </a:rPr>
              <a:t>Halloween Spooky Science Special</a:t>
            </a:r>
            <a:r>
              <a:rPr lang="en-US" sz="1100" dirty="0"/>
              <a:t> | Sid the Science Kid | PreK-1</a:t>
            </a:r>
          </a:p>
          <a:p>
            <a:pPr marL="228600" lvl="0" indent="-228600">
              <a:buFont typeface="+mj-lt"/>
              <a:buAutoNum type="arabicParenR"/>
            </a:pPr>
            <a:r>
              <a:rPr lang="en-US" sz="1100" u="sng" dirty="0" smtClean="0">
                <a:hlinkClick r:id="rId3"/>
              </a:rPr>
              <a:t>Happy </a:t>
            </a:r>
            <a:r>
              <a:rPr lang="en-US" sz="1100" u="sng" dirty="0">
                <a:hlinkClick r:id="rId3"/>
              </a:rPr>
              <a:t>Halloween!</a:t>
            </a:r>
            <a:r>
              <a:rPr lang="en-US" sz="1100" dirty="0"/>
              <a:t> | Peg + Cat | PreK-2 </a:t>
            </a:r>
            <a:endParaRPr lang="en-US" sz="1100" dirty="0" smtClean="0"/>
          </a:p>
          <a:p>
            <a:pPr marL="228600" lvl="0" indent="-228600">
              <a:buFont typeface="+mj-lt"/>
              <a:buAutoNum type="arabicParenR"/>
            </a:pPr>
            <a:r>
              <a:rPr lang="en-US" sz="1100" u="sng" dirty="0" smtClean="0">
                <a:hlinkClick r:id="rId4"/>
              </a:rPr>
              <a:t>Printable</a:t>
            </a:r>
            <a:r>
              <a:rPr lang="en-US" sz="1100" u="sng" dirty="0">
                <a:hlinkClick r:id="rId4"/>
              </a:rPr>
              <a:t>: Halloween</a:t>
            </a:r>
            <a:r>
              <a:rPr lang="en-US" sz="1100" dirty="0"/>
              <a:t> | Super Why! | K-3 </a:t>
            </a:r>
          </a:p>
          <a:p>
            <a:pPr marL="228600" indent="-228600">
              <a:buFont typeface="+mj-lt"/>
              <a:buAutoNum type="arabicParenR"/>
            </a:pPr>
            <a:r>
              <a:rPr lang="en-US" sz="1100" dirty="0">
                <a:sym typeface="Wingdings" panose="05000000000000000000" pitchFamily="2" charset="2"/>
                <a:hlinkClick r:id="rId5"/>
              </a:rPr>
              <a:t>Haunted House </a:t>
            </a:r>
            <a:r>
              <a:rPr lang="en-US" sz="1100" dirty="0">
                <a:sym typeface="Wingdings" panose="05000000000000000000" pitchFamily="2" charset="2"/>
              </a:rPr>
              <a:t>| The Electric Company | 1-3</a:t>
            </a:r>
          </a:p>
          <a:p>
            <a:pPr marL="228600" indent="-228600">
              <a:buFont typeface="+mj-lt"/>
              <a:buAutoNum type="arabicParenR"/>
            </a:pPr>
            <a:r>
              <a:rPr lang="en-US" sz="1100" u="sng" dirty="0" smtClean="0">
                <a:hlinkClick r:id="rId6"/>
              </a:rPr>
              <a:t>It's </a:t>
            </a:r>
            <a:r>
              <a:rPr lang="en-US" sz="1100" u="sng" dirty="0">
                <a:hlinkClick r:id="rId6"/>
              </a:rPr>
              <a:t>Halloween Night</a:t>
            </a:r>
            <a:r>
              <a:rPr lang="en-US" sz="1100" dirty="0"/>
              <a:t> | </a:t>
            </a:r>
            <a:r>
              <a:rPr lang="en-US" sz="1100" dirty="0" err="1"/>
              <a:t>Fizzy's</a:t>
            </a:r>
            <a:r>
              <a:rPr lang="en-US" sz="1100" dirty="0"/>
              <a:t> Lunch Lab | 1-4</a:t>
            </a:r>
          </a:p>
          <a:p>
            <a:pPr marL="228600" lvl="0" indent="-228600">
              <a:buFont typeface="+mj-lt"/>
              <a:buAutoNum type="arabicParenR"/>
            </a:pPr>
            <a:r>
              <a:rPr lang="en-US" sz="1100" u="sng" dirty="0" smtClean="0">
                <a:hlinkClick r:id="rId7"/>
              </a:rPr>
              <a:t>Haunted </a:t>
            </a:r>
            <a:r>
              <a:rPr lang="en-US" sz="1100" u="sng" dirty="0">
                <a:hlinkClick r:id="rId7"/>
              </a:rPr>
              <a:t>House for Good</a:t>
            </a:r>
            <a:r>
              <a:rPr lang="en-US" sz="1100" dirty="0"/>
              <a:t> | Youth Radio | 3-8 </a:t>
            </a:r>
            <a:r>
              <a:rPr lang="en-US" sz="1100" dirty="0" smtClean="0"/>
              <a:t>  </a:t>
            </a:r>
            <a:endParaRPr lang="en-US" sz="1100" dirty="0"/>
          </a:p>
          <a:p>
            <a:pPr marL="228600" indent="-228600">
              <a:buFont typeface="+mj-lt"/>
              <a:buAutoNum type="arabicParenR"/>
            </a:pPr>
            <a:r>
              <a:rPr lang="en-US" sz="1100" dirty="0" smtClean="0">
                <a:hlinkClick r:id="rId8"/>
              </a:rPr>
              <a:t>DIY: How to Make a Clown Face </a:t>
            </a:r>
            <a:r>
              <a:rPr lang="en-US" sz="1100" dirty="0" smtClean="0"/>
              <a:t>| Circus | 5-8</a:t>
            </a:r>
          </a:p>
          <a:p>
            <a:pPr marL="228600" lvl="0" indent="-228600">
              <a:buFont typeface="+mj-lt"/>
              <a:buAutoNum type="arabicParenR"/>
            </a:pPr>
            <a:r>
              <a:rPr lang="en-US" sz="1100" u="sng" dirty="0">
                <a:hlinkClick r:id="rId9"/>
              </a:rPr>
              <a:t>Why Do Things Sound Scary?</a:t>
            </a:r>
            <a:r>
              <a:rPr lang="en-US" sz="1100" dirty="0"/>
              <a:t> | Digital Studios | 6-13+ </a:t>
            </a:r>
          </a:p>
          <a:p>
            <a:pPr marL="228600" indent="-228600">
              <a:buFont typeface="+mj-lt"/>
              <a:buAutoNum type="arabicParenR"/>
            </a:pPr>
            <a:r>
              <a:rPr lang="en-US" sz="1100" u="sng" dirty="0" smtClean="0">
                <a:hlinkClick r:id="rId10"/>
              </a:rPr>
              <a:t>The </a:t>
            </a:r>
            <a:r>
              <a:rPr lang="en-US" sz="1100" u="sng" dirty="0">
                <a:hlinkClick r:id="rId10"/>
              </a:rPr>
              <a:t>Zombie Autopsies</a:t>
            </a:r>
            <a:r>
              <a:rPr lang="en-US" sz="1100" dirty="0">
                <a:hlinkClick r:id="rId10"/>
              </a:rPr>
              <a:t> </a:t>
            </a:r>
            <a:r>
              <a:rPr lang="en-US" sz="1100" dirty="0"/>
              <a:t>| News Hour | 8-12 </a:t>
            </a:r>
            <a:endParaRPr lang="en-US" sz="1100" dirty="0" smtClean="0"/>
          </a:p>
          <a:p>
            <a:pPr marL="228600" indent="-228600">
              <a:buFont typeface="+mj-lt"/>
              <a:buAutoNum type="arabicParenR"/>
            </a:pPr>
            <a:r>
              <a:rPr lang="en-US" sz="1100" dirty="0">
                <a:sym typeface="Wingdings" panose="05000000000000000000" pitchFamily="2" charset="2"/>
                <a:hlinkClick r:id="rId11"/>
              </a:rPr>
              <a:t>Supernatural Elements in Shakespeare </a:t>
            </a:r>
            <a:r>
              <a:rPr lang="en-US" sz="1100" dirty="0">
                <a:sym typeface="Wingdings" panose="05000000000000000000" pitchFamily="2" charset="2"/>
              </a:rPr>
              <a:t>| WNET | 8-12</a:t>
            </a:r>
          </a:p>
          <a:p>
            <a:pPr lvl="0"/>
            <a:endParaRPr lang="en-US" sz="1100" dirty="0"/>
          </a:p>
          <a:p>
            <a:pPr marL="228600" lvl="0" indent="-228600">
              <a:buFont typeface="+mj-lt"/>
              <a:buAutoNum type="arabicParenR"/>
            </a:pPr>
            <a:endParaRPr lang="en-US" sz="1100" dirty="0"/>
          </a:p>
          <a:p>
            <a:endParaRPr lang="en-US" sz="1100" dirty="0" smtClean="0">
              <a:sym typeface="Wingdings" panose="05000000000000000000" pitchFamily="2" charset="2"/>
            </a:endParaRPr>
          </a:p>
          <a:p>
            <a:pPr marL="228600" lvl="0" indent="-228600">
              <a:buFont typeface="+mj-lt"/>
              <a:buAutoNum type="arabicParenR"/>
            </a:pPr>
            <a:endParaRPr lang="en-US" sz="1100" dirty="0">
              <a:sym typeface="Wingdings" panose="05000000000000000000" pitchFamily="2" charset="2"/>
            </a:endParaRPr>
          </a:p>
        </p:txBody>
      </p:sp>
      <p:sp>
        <p:nvSpPr>
          <p:cNvPr id="25" name="Rectangle 24"/>
          <p:cNvSpPr/>
          <p:nvPr/>
        </p:nvSpPr>
        <p:spPr>
          <a:xfrm>
            <a:off x="609600" y="385841"/>
            <a:ext cx="8148320" cy="3761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25"/>
          <p:cNvPicPr>
            <a:picLocks noChangeAspect="1"/>
          </p:cNvPicPr>
          <p:nvPr/>
        </p:nvPicPr>
        <p:blipFill>
          <a:blip r:embed="rId1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81000" y="228600"/>
            <a:ext cx="2362200" cy="678793"/>
          </a:xfrm>
          <a:prstGeom prst="rect">
            <a:avLst/>
          </a:prstGeom>
        </p:spPr>
      </p:pic>
      <p:sp>
        <p:nvSpPr>
          <p:cNvPr id="27" name="TextBox 26"/>
          <p:cNvSpPr txBox="1"/>
          <p:nvPr/>
        </p:nvSpPr>
        <p:spPr>
          <a:xfrm>
            <a:off x="877349" y="1047690"/>
            <a:ext cx="7848600" cy="400110"/>
          </a:xfrm>
          <a:prstGeom prst="rect">
            <a:avLst/>
          </a:prstGeom>
          <a:noFill/>
        </p:spPr>
        <p:txBody>
          <a:bodyPr wrap="square" rtlCol="0">
            <a:spAutoFit/>
          </a:bodyPr>
          <a:lstStyle/>
          <a:p>
            <a:r>
              <a:rPr lang="en-US" sz="2000" dirty="0" smtClean="0">
                <a:solidFill>
                  <a:schemeClr val="tx1">
                    <a:lumMod val="65000"/>
                    <a:lumOff val="35000"/>
                  </a:schemeClr>
                </a:solidFill>
              </a:rPr>
              <a:t>Recommended Resources</a:t>
            </a:r>
            <a:endParaRPr lang="en-US" dirty="0">
              <a:solidFill>
                <a:schemeClr val="tx1">
                  <a:lumMod val="65000"/>
                  <a:lumOff val="35000"/>
                </a:schemeClr>
              </a:solidFill>
            </a:endParaRPr>
          </a:p>
        </p:txBody>
      </p:sp>
      <p:sp>
        <p:nvSpPr>
          <p:cNvPr id="28" name="TextBox 27"/>
          <p:cNvSpPr txBox="1"/>
          <p:nvPr/>
        </p:nvSpPr>
        <p:spPr>
          <a:xfrm>
            <a:off x="880376" y="1367135"/>
            <a:ext cx="6858000" cy="646331"/>
          </a:xfrm>
          <a:prstGeom prst="rect">
            <a:avLst/>
          </a:prstGeom>
          <a:noFill/>
        </p:spPr>
        <p:txBody>
          <a:bodyPr wrap="square" rtlCol="0">
            <a:spAutoFit/>
          </a:bodyPr>
          <a:lstStyle/>
          <a:p>
            <a:pPr fontAlgn="auto">
              <a:spcBef>
                <a:spcPts val="0"/>
              </a:spcBef>
              <a:spcAft>
                <a:spcPts val="0"/>
              </a:spcAft>
              <a:defRPr/>
            </a:pPr>
            <a:r>
              <a:rPr lang="en-US" sz="1200" dirty="0">
                <a:solidFill>
                  <a:schemeClr val="tx1">
                    <a:lumMod val="50000"/>
                    <a:lumOff val="50000"/>
                  </a:schemeClr>
                </a:solidFill>
                <a:ea typeface="Calibri"/>
                <a:cs typeface="Times New Roman"/>
              </a:rPr>
              <a:t>The following resources reflect our weekly themes and represent some of the most dynamic content in the PBS LearningMedia library. We invite PBS Stations to integrate these resources into local marketing efforts. Featured resources are subject to change.</a:t>
            </a:r>
          </a:p>
        </p:txBody>
      </p:sp>
      <p:cxnSp>
        <p:nvCxnSpPr>
          <p:cNvPr id="30" name="Straight Connector 29"/>
          <p:cNvCxnSpPr/>
          <p:nvPr/>
        </p:nvCxnSpPr>
        <p:spPr>
          <a:xfrm>
            <a:off x="457200" y="6416619"/>
            <a:ext cx="821657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57200" y="6644448"/>
            <a:ext cx="821657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4910908" y="2013466"/>
            <a:ext cx="3619902" cy="2292935"/>
          </a:xfrm>
          <a:prstGeom prst="rect">
            <a:avLst/>
          </a:prstGeom>
        </p:spPr>
        <p:txBody>
          <a:bodyPr wrap="none">
            <a:spAutoFit/>
          </a:bodyPr>
          <a:lstStyle/>
          <a:p>
            <a:r>
              <a:rPr lang="en-US" sz="1100" b="1" dirty="0"/>
              <a:t>Week of </a:t>
            </a:r>
            <a:r>
              <a:rPr lang="en-US" sz="1100" b="1" dirty="0" smtClean="0">
                <a:sym typeface="Wingdings" panose="05000000000000000000" pitchFamily="2" charset="2"/>
              </a:rPr>
              <a:t>11/3  Classroom Tips &amp; Strategies</a:t>
            </a:r>
            <a:endParaRPr lang="en-US" sz="1100" dirty="0" smtClean="0">
              <a:sym typeface="Wingdings" panose="05000000000000000000" pitchFamily="2" charset="2"/>
            </a:endParaRPr>
          </a:p>
          <a:p>
            <a:pPr marL="228600" indent="-228600">
              <a:buFont typeface="+mj-lt"/>
              <a:buAutoNum type="arabicParenR"/>
            </a:pPr>
            <a:r>
              <a:rPr lang="en-US" sz="1100" dirty="0">
                <a:hlinkClick r:id="rId13"/>
              </a:rPr>
              <a:t>Flipped Learning Collection </a:t>
            </a:r>
            <a:r>
              <a:rPr lang="en-US" sz="1100" dirty="0"/>
              <a:t>| Various | </a:t>
            </a:r>
            <a:r>
              <a:rPr lang="en-US" sz="1100" dirty="0" smtClean="0"/>
              <a:t>PreK-13+</a:t>
            </a:r>
            <a:endParaRPr lang="en-US" sz="1100" dirty="0"/>
          </a:p>
          <a:p>
            <a:pPr marL="228600" lvl="0" indent="-228600">
              <a:buFont typeface="+mj-lt"/>
              <a:buAutoNum type="arabicParenR"/>
            </a:pPr>
            <a:r>
              <a:rPr lang="en-US" sz="1100" u="sng" dirty="0" smtClean="0">
                <a:hlinkClick r:id="rId14" tooltip="Digital Media: New Learners of the 21st Century"/>
              </a:rPr>
              <a:t>New </a:t>
            </a:r>
            <a:r>
              <a:rPr lang="en-US" sz="1100" u="sng" dirty="0">
                <a:hlinkClick r:id="rId14" tooltip="Digital Media: New Learners of the 21st Century"/>
              </a:rPr>
              <a:t>Learners of the 21st Century</a:t>
            </a:r>
            <a:r>
              <a:rPr lang="en-US" sz="1100" dirty="0"/>
              <a:t> | TPT | </a:t>
            </a:r>
            <a:r>
              <a:rPr lang="en-US" sz="1100" dirty="0" smtClean="0"/>
              <a:t>6-12</a:t>
            </a:r>
            <a:endParaRPr lang="en-US" sz="1100" dirty="0"/>
          </a:p>
          <a:p>
            <a:pPr marL="228600" lvl="0" indent="-228600">
              <a:buFont typeface="+mj-lt"/>
              <a:buAutoNum type="arabicParenR"/>
            </a:pPr>
            <a:r>
              <a:rPr lang="en-US" sz="1100" u="sng" dirty="0">
                <a:hlinkClick r:id="rId15" tooltip="Digital Tools"/>
              </a:rPr>
              <a:t>Digital Tools</a:t>
            </a:r>
            <a:r>
              <a:rPr lang="en-US" sz="1100" dirty="0"/>
              <a:t> | Collection | KQED | 6-13+</a:t>
            </a:r>
          </a:p>
          <a:p>
            <a:pPr marL="228600" indent="-228600">
              <a:buFont typeface="+mj-lt"/>
              <a:buAutoNum type="arabicParenR"/>
            </a:pPr>
            <a:r>
              <a:rPr lang="en-US" sz="1100" dirty="0" smtClean="0">
                <a:sym typeface="Wingdings" panose="05000000000000000000" pitchFamily="2" charset="2"/>
                <a:hlinkClick r:id="rId16"/>
              </a:rPr>
              <a:t>Build </a:t>
            </a:r>
            <a:r>
              <a:rPr lang="en-US" sz="1100" dirty="0">
                <a:sym typeface="Wingdings" panose="05000000000000000000" pitchFamily="2" charset="2"/>
                <a:hlinkClick r:id="rId16"/>
              </a:rPr>
              <a:t>Relationships </a:t>
            </a:r>
            <a:r>
              <a:rPr lang="en-US" sz="1100" dirty="0">
                <a:sym typeface="Wingdings" panose="05000000000000000000" pitchFamily="2" charset="2"/>
              </a:rPr>
              <a:t>| Ted Talks  | 13+</a:t>
            </a:r>
          </a:p>
          <a:p>
            <a:pPr marL="228600" lvl="0" indent="-228600">
              <a:buFont typeface="+mj-lt"/>
              <a:buAutoNum type="arabicParenR"/>
            </a:pPr>
            <a:r>
              <a:rPr lang="en-US" sz="1100" u="sng" dirty="0" smtClean="0">
                <a:hlinkClick r:id="rId17" tooltip="CCMP5 - Use Appropriate Tools Strategically"/>
              </a:rPr>
              <a:t>Use </a:t>
            </a:r>
            <a:r>
              <a:rPr lang="en-US" sz="1100" u="sng" dirty="0">
                <a:hlinkClick r:id="rId17" tooltip="CCMP5 - Use Appropriate Tools Strategically"/>
              </a:rPr>
              <a:t>Appropriate Tools Strategically</a:t>
            </a:r>
            <a:r>
              <a:rPr lang="en-US" sz="1100" dirty="0"/>
              <a:t> | WLJT | 13+</a:t>
            </a:r>
          </a:p>
          <a:p>
            <a:pPr marL="228600" lvl="0" indent="-228600">
              <a:buFont typeface="+mj-lt"/>
              <a:buAutoNum type="arabicParenR"/>
            </a:pPr>
            <a:r>
              <a:rPr lang="en-US" sz="1100" dirty="0" smtClean="0">
                <a:hlinkClick r:id="rId18"/>
              </a:rPr>
              <a:t>edtalk </a:t>
            </a:r>
            <a:r>
              <a:rPr lang="en-US" sz="1100" dirty="0" smtClean="0"/>
              <a:t>| CPB | 13+</a:t>
            </a:r>
          </a:p>
          <a:p>
            <a:pPr marL="228600" lvl="0" indent="-228600">
              <a:buFont typeface="+mj-lt"/>
              <a:buAutoNum type="arabicParenR"/>
            </a:pPr>
            <a:r>
              <a:rPr lang="en-US" sz="1100" dirty="0" smtClean="0">
                <a:hlinkClick r:id="rId19"/>
              </a:rPr>
              <a:t>How to Integrate Tablets, Devices, More </a:t>
            </a:r>
            <a:r>
              <a:rPr lang="en-US" sz="1100" dirty="0" smtClean="0"/>
              <a:t>| PBS LM | 13+</a:t>
            </a:r>
            <a:endParaRPr lang="en-US" sz="1100" dirty="0"/>
          </a:p>
          <a:p>
            <a:pPr marL="228600" lvl="0" indent="-228600">
              <a:buFont typeface="+mj-lt"/>
              <a:buAutoNum type="arabicParenR"/>
            </a:pPr>
            <a:r>
              <a:rPr lang="en-US" sz="1100" u="sng" dirty="0">
                <a:hlinkClick r:id="rId20" tooltip="Powerful Learning with Digital Media in the Physics Classroom"/>
              </a:rPr>
              <a:t>Powerful Learning with Digital Media </a:t>
            </a:r>
            <a:r>
              <a:rPr lang="en-US" sz="1100" dirty="0"/>
              <a:t>| NASA | 13+</a:t>
            </a:r>
          </a:p>
          <a:p>
            <a:pPr marL="228600" lvl="0" indent="-228600">
              <a:buFont typeface="+mj-lt"/>
              <a:buAutoNum type="arabicParenR"/>
            </a:pPr>
            <a:r>
              <a:rPr lang="en-US" sz="1100" u="sng" dirty="0">
                <a:hlinkClick r:id="rId21" tooltip="Learning in the 21st Century"/>
              </a:rPr>
              <a:t>Learning in the 21st Century</a:t>
            </a:r>
            <a:r>
              <a:rPr lang="en-US" sz="1100" dirty="0"/>
              <a:t> | WNET | 13+</a:t>
            </a:r>
          </a:p>
          <a:p>
            <a:pPr marL="228600" lvl="0" indent="-228600">
              <a:buFont typeface="+mj-lt"/>
              <a:buAutoNum type="arabicParenR"/>
            </a:pPr>
            <a:r>
              <a:rPr lang="en-US" sz="1100" dirty="0" smtClean="0"/>
              <a:t>TBD </a:t>
            </a:r>
            <a:r>
              <a:rPr lang="en-US" sz="1100" dirty="0"/>
              <a:t>| Webinar Collection </a:t>
            </a:r>
          </a:p>
          <a:p>
            <a:endParaRPr lang="en-US" sz="1100" dirty="0" smtClean="0">
              <a:solidFill>
                <a:srgbClr val="FF0000"/>
              </a:solidFill>
              <a:sym typeface="Wingdings" panose="05000000000000000000" pitchFamily="2" charset="2"/>
            </a:endParaRPr>
          </a:p>
          <a:p>
            <a:pPr marL="228600" lvl="0" indent="-228600">
              <a:buFont typeface="+mj-lt"/>
              <a:buAutoNum type="arabicParenR"/>
            </a:pPr>
            <a:endParaRPr lang="en-US" sz="1100" dirty="0">
              <a:solidFill>
                <a:srgbClr val="FF0000"/>
              </a:solidFill>
              <a:sym typeface="Wingdings" panose="05000000000000000000" pitchFamily="2" charset="2"/>
            </a:endParaRPr>
          </a:p>
        </p:txBody>
      </p:sp>
      <p:sp>
        <p:nvSpPr>
          <p:cNvPr id="50" name="Rectangle 49"/>
          <p:cNvSpPr/>
          <p:nvPr/>
        </p:nvSpPr>
        <p:spPr>
          <a:xfrm>
            <a:off x="856328" y="4046836"/>
            <a:ext cx="4003019" cy="2292935"/>
          </a:xfrm>
          <a:prstGeom prst="rect">
            <a:avLst/>
          </a:prstGeom>
        </p:spPr>
        <p:txBody>
          <a:bodyPr wrap="none">
            <a:spAutoFit/>
          </a:bodyPr>
          <a:lstStyle/>
          <a:p>
            <a:r>
              <a:rPr lang="en-US" sz="1100" b="1" dirty="0"/>
              <a:t>Week of </a:t>
            </a:r>
            <a:r>
              <a:rPr lang="en-US" sz="1100" b="1" dirty="0" smtClean="0">
                <a:sym typeface="Wingdings" panose="05000000000000000000" pitchFamily="2" charset="2"/>
              </a:rPr>
              <a:t>11/10  Veterans: Stories of Service</a:t>
            </a:r>
            <a:endParaRPr lang="en-US" sz="1100" dirty="0" smtClean="0">
              <a:sym typeface="Wingdings" panose="05000000000000000000" pitchFamily="2" charset="2"/>
            </a:endParaRPr>
          </a:p>
          <a:p>
            <a:pPr marL="228600" indent="-228600">
              <a:buFont typeface="+mj-lt"/>
              <a:buAutoNum type="arabicParenR"/>
            </a:pPr>
            <a:r>
              <a:rPr lang="fr-FR" sz="1100" u="sng" dirty="0">
                <a:hlinkClick r:id="rId22"/>
              </a:rPr>
              <a:t>WWII Prairie </a:t>
            </a:r>
            <a:r>
              <a:rPr lang="fr-FR" sz="1100" u="sng" dirty="0" err="1">
                <a:hlinkClick r:id="rId22"/>
              </a:rPr>
              <a:t>Memories</a:t>
            </a:r>
            <a:r>
              <a:rPr lang="fr-FR" sz="1100" u="sng" dirty="0">
                <a:hlinkClick r:id="rId22"/>
              </a:rPr>
              <a:t> </a:t>
            </a:r>
            <a:r>
              <a:rPr lang="fr-FR" sz="1100" dirty="0"/>
              <a:t>| Prairie Public | 3-12</a:t>
            </a:r>
            <a:endParaRPr lang="en-US" sz="1100" dirty="0"/>
          </a:p>
          <a:p>
            <a:pPr marL="228600" indent="-228600">
              <a:buFont typeface="+mj-lt"/>
              <a:buAutoNum type="arabicParenR"/>
            </a:pPr>
            <a:r>
              <a:rPr lang="en-US" sz="1100" dirty="0">
                <a:hlinkClick r:id="rId23"/>
              </a:rPr>
              <a:t>Soldiers, Veterans, and War in American Life </a:t>
            </a:r>
            <a:r>
              <a:rPr lang="en-US" sz="1100" dirty="0"/>
              <a:t>| Various | 4-12</a:t>
            </a:r>
          </a:p>
          <a:p>
            <a:pPr marL="228600" lvl="0" indent="-228600">
              <a:buFont typeface="+mj-lt"/>
              <a:buAutoNum type="arabicParenR"/>
            </a:pPr>
            <a:r>
              <a:rPr lang="en-US" sz="1100" u="sng" dirty="0" smtClean="0">
                <a:hlinkClick r:id="rId24" tooltip="Kortney Clemons: A Veteran's Journey"/>
              </a:rPr>
              <a:t>Kortney </a:t>
            </a:r>
            <a:r>
              <a:rPr lang="en-US" sz="1100" u="sng" dirty="0">
                <a:hlinkClick r:id="rId24" tooltip="Kortney Clemons: A Veteran's Journey"/>
              </a:rPr>
              <a:t>Clemons: A Veteran's Journey</a:t>
            </a:r>
            <a:r>
              <a:rPr lang="en-US" sz="1100" dirty="0"/>
              <a:t> | </a:t>
            </a:r>
            <a:r>
              <a:rPr lang="en-US" sz="1100" dirty="0" smtClean="0"/>
              <a:t>Medal Quest| </a:t>
            </a:r>
            <a:r>
              <a:rPr lang="en-US" sz="1100" dirty="0"/>
              <a:t>6-12</a:t>
            </a:r>
          </a:p>
          <a:p>
            <a:pPr marL="228600" lvl="0" indent="-228600">
              <a:buFont typeface="+mj-lt"/>
              <a:buAutoNum type="arabicParenR"/>
            </a:pPr>
            <a:r>
              <a:rPr lang="en-US" sz="1100" u="sng" dirty="0">
                <a:hlinkClick r:id="rId25"/>
              </a:rPr>
              <a:t>Servicemen's Readjustment Act </a:t>
            </a:r>
            <a:r>
              <a:rPr lang="en-US" sz="1100" dirty="0"/>
              <a:t> | NARA | 6-13+</a:t>
            </a:r>
          </a:p>
          <a:p>
            <a:pPr marL="228600" indent="-228600">
              <a:buFont typeface="+mj-lt"/>
              <a:buAutoNum type="arabicParenR"/>
            </a:pPr>
            <a:r>
              <a:rPr lang="en-US" sz="1100" dirty="0">
                <a:hlinkClick r:id="rId26"/>
              </a:rPr>
              <a:t>Tammy Duckworth’s Story </a:t>
            </a:r>
            <a:r>
              <a:rPr lang="en-US" sz="1100" dirty="0"/>
              <a:t>| </a:t>
            </a:r>
            <a:r>
              <a:rPr lang="en-US" sz="1100" dirty="0" smtClean="0"/>
              <a:t>Coming Back… </a:t>
            </a:r>
            <a:r>
              <a:rPr lang="en-US" sz="1100" dirty="0"/>
              <a:t>| 6-12</a:t>
            </a:r>
          </a:p>
          <a:p>
            <a:pPr marL="228600" lvl="0" indent="-228600">
              <a:buFont typeface="+mj-lt"/>
              <a:buAutoNum type="arabicParenR"/>
            </a:pPr>
            <a:r>
              <a:rPr lang="en-US" sz="1100" u="sng" dirty="0" smtClean="0">
                <a:hlinkClick r:id="rId27"/>
              </a:rPr>
              <a:t>Military </a:t>
            </a:r>
            <a:r>
              <a:rPr lang="en-US" sz="1100" u="sng" dirty="0">
                <a:hlinkClick r:id="rId27"/>
              </a:rPr>
              <a:t>Families</a:t>
            </a:r>
            <a:r>
              <a:rPr lang="en-US" sz="1100" dirty="0"/>
              <a:t> | PBS NewsHour | 7-12</a:t>
            </a:r>
          </a:p>
          <a:p>
            <a:pPr marL="228600" lvl="0" indent="-228600">
              <a:buFont typeface="+mj-lt"/>
              <a:buAutoNum type="arabicParenR"/>
            </a:pPr>
            <a:r>
              <a:rPr lang="en-US" sz="1100" u="sng" dirty="0">
                <a:hlinkClick r:id="rId28"/>
              </a:rPr>
              <a:t>Facing It, by </a:t>
            </a:r>
            <a:r>
              <a:rPr lang="en-US" sz="1100" u="sng" dirty="0" err="1">
                <a:hlinkClick r:id="rId28"/>
              </a:rPr>
              <a:t>Yusef</a:t>
            </a:r>
            <a:r>
              <a:rPr lang="en-US" sz="1100" u="sng" dirty="0">
                <a:hlinkClick r:id="rId28"/>
              </a:rPr>
              <a:t> </a:t>
            </a:r>
            <a:r>
              <a:rPr lang="en-US" sz="1100" u="sng" dirty="0" err="1">
                <a:hlinkClick r:id="rId28"/>
              </a:rPr>
              <a:t>Komunyakaa</a:t>
            </a:r>
            <a:r>
              <a:rPr lang="en-US" sz="1100" dirty="0"/>
              <a:t> | Poetry Foundation | 7-12</a:t>
            </a:r>
          </a:p>
          <a:p>
            <a:pPr marL="228600" lvl="0" indent="-228600">
              <a:buFont typeface="+mj-lt"/>
              <a:buAutoNum type="arabicParenR"/>
            </a:pPr>
            <a:r>
              <a:rPr lang="en-US" sz="1100" u="sng" dirty="0" smtClean="0">
                <a:hlinkClick r:id="rId29" tooltip="D-Day Veterans Return to Normandy 70 Years Later"/>
              </a:rPr>
              <a:t>D-Day </a:t>
            </a:r>
            <a:r>
              <a:rPr lang="en-US" sz="1100" u="sng" dirty="0">
                <a:hlinkClick r:id="rId29" tooltip="D-Day Veterans Return to Normandy 70 Years Later"/>
              </a:rPr>
              <a:t>Veterans Return to Normandy </a:t>
            </a:r>
            <a:r>
              <a:rPr lang="en-US" sz="1100" dirty="0" smtClean="0"/>
              <a:t>| </a:t>
            </a:r>
            <a:r>
              <a:rPr lang="en-US" sz="1100" dirty="0"/>
              <a:t>PBS NewsHour | 7-12</a:t>
            </a:r>
          </a:p>
          <a:p>
            <a:pPr marL="228600" lvl="0" indent="-228600">
              <a:buFont typeface="+mj-lt"/>
              <a:buAutoNum type="arabicParenR"/>
            </a:pPr>
            <a:r>
              <a:rPr lang="en-US" sz="1100" u="sng" dirty="0">
                <a:hlinkClick r:id="rId30"/>
              </a:rPr>
              <a:t>The Costs of </a:t>
            </a:r>
            <a:r>
              <a:rPr lang="en-US" sz="1100" u="sng" dirty="0" smtClean="0">
                <a:hlinkClick r:id="rId30"/>
              </a:rPr>
              <a:t>War, Bedford</a:t>
            </a:r>
            <a:r>
              <a:rPr lang="en-US" sz="1100" u="sng" dirty="0">
                <a:hlinkClick r:id="rId30"/>
              </a:rPr>
              <a:t>, </a:t>
            </a:r>
            <a:r>
              <a:rPr lang="en-US" sz="1100" u="sng" dirty="0" smtClean="0">
                <a:hlinkClick r:id="rId30"/>
              </a:rPr>
              <a:t>VA </a:t>
            </a:r>
            <a:r>
              <a:rPr lang="en-US" sz="1100" dirty="0" smtClean="0"/>
              <a:t>| </a:t>
            </a:r>
            <a:r>
              <a:rPr lang="en-US" sz="1100" dirty="0"/>
              <a:t>D-Day 360 | </a:t>
            </a:r>
            <a:r>
              <a:rPr lang="en-US" sz="1100" dirty="0" smtClean="0"/>
              <a:t> </a:t>
            </a:r>
            <a:r>
              <a:rPr lang="en-US" sz="1100" dirty="0"/>
              <a:t>9-12</a:t>
            </a:r>
          </a:p>
          <a:p>
            <a:pPr marL="228600" lvl="0" indent="-228600">
              <a:buFont typeface="+mj-lt"/>
              <a:buAutoNum type="arabicParenR"/>
            </a:pPr>
            <a:r>
              <a:rPr lang="en-US" sz="1100" dirty="0" smtClean="0"/>
              <a:t>TBD </a:t>
            </a:r>
            <a:r>
              <a:rPr lang="en-US" sz="1100" dirty="0"/>
              <a:t>| Navy Seals – Their Untold Story </a:t>
            </a:r>
          </a:p>
          <a:p>
            <a:endParaRPr lang="en-US" sz="1100" dirty="0" smtClean="0">
              <a:sym typeface="Wingdings" panose="05000000000000000000" pitchFamily="2" charset="2"/>
            </a:endParaRPr>
          </a:p>
          <a:p>
            <a:pPr marL="228600" lvl="0" indent="-228600">
              <a:buFont typeface="+mj-lt"/>
              <a:buAutoNum type="arabicParenR"/>
            </a:pPr>
            <a:endParaRPr lang="en-US" sz="1100" dirty="0">
              <a:sym typeface="Wingdings" panose="05000000000000000000" pitchFamily="2" charset="2"/>
            </a:endParaRPr>
          </a:p>
        </p:txBody>
      </p:sp>
      <p:sp>
        <p:nvSpPr>
          <p:cNvPr id="51" name="Rectangle 50"/>
          <p:cNvSpPr/>
          <p:nvPr/>
        </p:nvSpPr>
        <p:spPr>
          <a:xfrm>
            <a:off x="4876800" y="4052486"/>
            <a:ext cx="3950120" cy="2292935"/>
          </a:xfrm>
          <a:prstGeom prst="rect">
            <a:avLst/>
          </a:prstGeom>
        </p:spPr>
        <p:txBody>
          <a:bodyPr wrap="none">
            <a:spAutoFit/>
          </a:bodyPr>
          <a:lstStyle/>
          <a:p>
            <a:r>
              <a:rPr lang="en-US" sz="1100" b="1" dirty="0" smtClean="0"/>
              <a:t>Week </a:t>
            </a:r>
            <a:r>
              <a:rPr lang="en-US" sz="1100" b="1" dirty="0"/>
              <a:t>of </a:t>
            </a:r>
            <a:r>
              <a:rPr lang="en-US" sz="1100" b="1" dirty="0" smtClean="0"/>
              <a:t>11/17 </a:t>
            </a:r>
            <a:r>
              <a:rPr lang="en-US" sz="1100" b="1" dirty="0" smtClean="0">
                <a:sym typeface="Wingdings" panose="05000000000000000000" pitchFamily="2" charset="2"/>
              </a:rPr>
              <a:t></a:t>
            </a:r>
            <a:r>
              <a:rPr lang="en-US" sz="1100" b="1" dirty="0" smtClean="0"/>
              <a:t> Making Global Connections</a:t>
            </a:r>
            <a:endParaRPr lang="en-US" sz="1100" dirty="0" smtClean="0"/>
          </a:p>
          <a:p>
            <a:pPr marL="228600" lvl="0" indent="-228600">
              <a:buFont typeface="+mj-lt"/>
              <a:buAutoNum type="arabicParenR"/>
            </a:pPr>
            <a:r>
              <a:rPr lang="en-US" sz="1100" u="sng" dirty="0" smtClean="0">
                <a:hlinkClick r:id="rId31"/>
              </a:rPr>
              <a:t>Around </a:t>
            </a:r>
            <a:r>
              <a:rPr lang="en-US" sz="1100" u="sng" dirty="0">
                <a:hlinkClick r:id="rId31"/>
              </a:rPr>
              <a:t>the Globe: France</a:t>
            </a:r>
            <a:r>
              <a:rPr lang="en-US" sz="1100" dirty="0"/>
              <a:t> | Various | K-12 </a:t>
            </a:r>
          </a:p>
          <a:p>
            <a:pPr marL="228600" lvl="0" indent="-228600">
              <a:buFont typeface="+mj-lt"/>
              <a:buAutoNum type="arabicParenR"/>
            </a:pPr>
            <a:r>
              <a:rPr lang="en-US" sz="1100" u="sng" dirty="0">
                <a:hlinkClick r:id="rId32"/>
              </a:rPr>
              <a:t>Around the Globe: China</a:t>
            </a:r>
            <a:r>
              <a:rPr lang="en-US" sz="1100" dirty="0"/>
              <a:t> | Various | K-12 </a:t>
            </a:r>
            <a:endParaRPr lang="en-US" sz="1100" dirty="0" smtClean="0"/>
          </a:p>
          <a:p>
            <a:pPr marL="228600" lvl="0" indent="-228600">
              <a:buFont typeface="+mj-lt"/>
              <a:buAutoNum type="arabicParenR"/>
            </a:pPr>
            <a:r>
              <a:rPr lang="en-US" sz="1100" dirty="0" smtClean="0">
                <a:hlinkClick r:id="rId33"/>
              </a:rPr>
              <a:t>Around the Globe: UK </a:t>
            </a:r>
            <a:r>
              <a:rPr lang="en-US" sz="1100" dirty="0" smtClean="0"/>
              <a:t>| Various | K-13+</a:t>
            </a:r>
            <a:endParaRPr lang="en-US" sz="1100" dirty="0"/>
          </a:p>
          <a:p>
            <a:pPr marL="228600" indent="-228600">
              <a:buFont typeface="+mj-lt"/>
              <a:buAutoNum type="arabicParenR"/>
            </a:pPr>
            <a:r>
              <a:rPr lang="en-US" altLang="en-US" sz="1100" u="sng" dirty="0">
                <a:hlinkClick r:id="rId34"/>
              </a:rPr>
              <a:t>Social Studies/History through Music/Dance</a:t>
            </a:r>
            <a:r>
              <a:rPr lang="en-US" altLang="en-US" sz="1100" dirty="0"/>
              <a:t> | Various| K-13+ </a:t>
            </a:r>
          </a:p>
          <a:p>
            <a:pPr marL="228600" indent="-228600">
              <a:buFont typeface="+mj-lt"/>
              <a:buAutoNum type="arabicParenR"/>
            </a:pPr>
            <a:r>
              <a:rPr lang="en-US" sz="1100" u="sng" dirty="0" smtClean="0">
                <a:hlinkClick r:id="rId35"/>
              </a:rPr>
              <a:t>Global </a:t>
            </a:r>
            <a:r>
              <a:rPr lang="en-US" sz="1100" u="sng" dirty="0">
                <a:hlinkClick r:id="rId35"/>
              </a:rPr>
              <a:t>Learning and Awareness</a:t>
            </a:r>
            <a:r>
              <a:rPr lang="en-US" sz="1100" dirty="0">
                <a:hlinkClick r:id="rId35"/>
              </a:rPr>
              <a:t> </a:t>
            </a:r>
            <a:r>
              <a:rPr lang="en-US" sz="1100" dirty="0"/>
              <a:t>| Various | 6-13+</a:t>
            </a:r>
          </a:p>
          <a:p>
            <a:pPr marL="228600" indent="-228600">
              <a:buFont typeface="+mj-lt"/>
              <a:buAutoNum type="arabicParenR"/>
            </a:pPr>
            <a:r>
              <a:rPr lang="en-US" sz="1100" u="sng" dirty="0">
                <a:hlinkClick r:id="rId36" tooltip="Geospatial Revolution: History of Geography"/>
              </a:rPr>
              <a:t>History of Geography</a:t>
            </a:r>
            <a:r>
              <a:rPr lang="en-US" sz="1100" dirty="0"/>
              <a:t> | WPSU | 7-12</a:t>
            </a:r>
          </a:p>
          <a:p>
            <a:pPr marL="228600" indent="-228600">
              <a:buFont typeface="+mj-lt"/>
              <a:buAutoNum type="arabicParenR"/>
            </a:pPr>
            <a:r>
              <a:rPr lang="en-US" sz="1100" u="sng" dirty="0">
                <a:hlinkClick r:id="rId37" tooltip="What Can You Do With Geography?"/>
              </a:rPr>
              <a:t>What Can You Do With Geography?</a:t>
            </a:r>
            <a:r>
              <a:rPr lang="en-US" sz="1100" dirty="0"/>
              <a:t> | ZD Films | 7-13+</a:t>
            </a:r>
          </a:p>
          <a:p>
            <a:pPr marL="228600" lvl="0" indent="-228600">
              <a:buFont typeface="+mj-lt"/>
              <a:buAutoNum type="arabicParenR"/>
            </a:pPr>
            <a:r>
              <a:rPr lang="en-US" sz="1100" u="sng" dirty="0" smtClean="0">
                <a:hlinkClick r:id="rId38"/>
              </a:rPr>
              <a:t>Window </a:t>
            </a:r>
            <a:r>
              <a:rPr lang="en-US" sz="1100" u="sng" dirty="0">
                <a:hlinkClick r:id="rId38"/>
              </a:rPr>
              <a:t>into Global History</a:t>
            </a:r>
            <a:r>
              <a:rPr lang="en-US" sz="1100" dirty="0">
                <a:hlinkClick r:id="rId38"/>
              </a:rPr>
              <a:t> </a:t>
            </a:r>
            <a:r>
              <a:rPr lang="en-US" sz="1100" dirty="0"/>
              <a:t>| </a:t>
            </a:r>
            <a:r>
              <a:rPr lang="en-US" sz="1100" dirty="0" smtClean="0"/>
              <a:t>Wide Angle | 9-12</a:t>
            </a:r>
          </a:p>
          <a:p>
            <a:pPr marL="228600" lvl="0" indent="-228600">
              <a:buFont typeface="+mj-lt"/>
              <a:buAutoNum type="arabicParenR"/>
            </a:pPr>
            <a:r>
              <a:rPr lang="en-US" sz="1100" dirty="0" smtClean="0">
                <a:hlinkClick r:id="rId39"/>
              </a:rPr>
              <a:t>Migration Sensations </a:t>
            </a:r>
            <a:r>
              <a:rPr lang="en-US" sz="1100" dirty="0" smtClean="0"/>
              <a:t>| Faces of America | 9-12</a:t>
            </a:r>
          </a:p>
          <a:p>
            <a:pPr marL="228600" lvl="0" indent="-228600">
              <a:buFont typeface="+mj-lt"/>
              <a:buAutoNum type="arabicParenR"/>
            </a:pPr>
            <a:r>
              <a:rPr lang="en-US" sz="1100" dirty="0" smtClean="0"/>
              <a:t>TBD | Black Pharaohs</a:t>
            </a:r>
          </a:p>
          <a:p>
            <a:pPr marL="228600" lvl="0" indent="-228600">
              <a:buFont typeface="+mj-lt"/>
              <a:buAutoNum type="arabicParenR"/>
            </a:pPr>
            <a:endParaRPr lang="en-US" sz="1100" dirty="0" smtClean="0">
              <a:solidFill>
                <a:srgbClr val="00B050"/>
              </a:solidFill>
              <a:sym typeface="Wingdings" panose="05000000000000000000" pitchFamily="2" charset="2"/>
            </a:endParaRPr>
          </a:p>
          <a:p>
            <a:endParaRPr lang="en-US" sz="1100" dirty="0" smtClean="0">
              <a:sym typeface="Wingdings" panose="05000000000000000000" pitchFamily="2" charset="2"/>
            </a:endParaRPr>
          </a:p>
        </p:txBody>
      </p:sp>
    </p:spTree>
    <p:extLst>
      <p:ext uri="{BB962C8B-B14F-4D97-AF65-F5344CB8AC3E}">
        <p14:creationId xmlns:p14="http://schemas.microsoft.com/office/powerpoint/2010/main" val="3518356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385841"/>
            <a:ext cx="8148320" cy="3761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81000" y="228600"/>
            <a:ext cx="2362200" cy="678793"/>
          </a:xfrm>
          <a:prstGeom prst="rect">
            <a:avLst/>
          </a:prstGeom>
        </p:spPr>
      </p:pic>
      <p:sp>
        <p:nvSpPr>
          <p:cNvPr id="7" name="TextBox 6"/>
          <p:cNvSpPr txBox="1"/>
          <p:nvPr/>
        </p:nvSpPr>
        <p:spPr>
          <a:xfrm>
            <a:off x="877349" y="1047690"/>
            <a:ext cx="7848600" cy="400110"/>
          </a:xfrm>
          <a:prstGeom prst="rect">
            <a:avLst/>
          </a:prstGeom>
          <a:noFill/>
        </p:spPr>
        <p:txBody>
          <a:bodyPr wrap="square" rtlCol="0">
            <a:spAutoFit/>
          </a:bodyPr>
          <a:lstStyle/>
          <a:p>
            <a:r>
              <a:rPr lang="en-US" sz="2000" dirty="0" smtClean="0">
                <a:solidFill>
                  <a:schemeClr val="tx1">
                    <a:lumMod val="65000"/>
                    <a:lumOff val="35000"/>
                  </a:schemeClr>
                </a:solidFill>
              </a:rPr>
              <a:t>Recommended Resources</a:t>
            </a:r>
            <a:endParaRPr lang="en-US" dirty="0">
              <a:solidFill>
                <a:schemeClr val="tx1">
                  <a:lumMod val="65000"/>
                  <a:lumOff val="35000"/>
                </a:schemeClr>
              </a:solidFill>
            </a:endParaRPr>
          </a:p>
        </p:txBody>
      </p:sp>
      <p:sp>
        <p:nvSpPr>
          <p:cNvPr id="8" name="TextBox 7"/>
          <p:cNvSpPr txBox="1"/>
          <p:nvPr/>
        </p:nvSpPr>
        <p:spPr>
          <a:xfrm>
            <a:off x="880376" y="1367135"/>
            <a:ext cx="6858000" cy="646331"/>
          </a:xfrm>
          <a:prstGeom prst="rect">
            <a:avLst/>
          </a:prstGeom>
          <a:noFill/>
        </p:spPr>
        <p:txBody>
          <a:bodyPr wrap="square" rtlCol="0">
            <a:spAutoFit/>
          </a:bodyPr>
          <a:lstStyle/>
          <a:p>
            <a:pPr fontAlgn="auto">
              <a:spcBef>
                <a:spcPts val="0"/>
              </a:spcBef>
              <a:spcAft>
                <a:spcPts val="0"/>
              </a:spcAft>
              <a:defRPr/>
            </a:pPr>
            <a:r>
              <a:rPr lang="en-US" sz="1200" dirty="0">
                <a:solidFill>
                  <a:schemeClr val="tx1">
                    <a:lumMod val="50000"/>
                    <a:lumOff val="50000"/>
                  </a:schemeClr>
                </a:solidFill>
                <a:ea typeface="Calibri"/>
                <a:cs typeface="Times New Roman"/>
              </a:rPr>
              <a:t>The following resources reflect our weekly themes and represent some of the most dynamic content in the PBS LearningMedia library. We invite PBS Stations to integrate these resources into local marketing efforts. Featured resources are subject to change.</a:t>
            </a:r>
          </a:p>
        </p:txBody>
      </p:sp>
      <p:cxnSp>
        <p:nvCxnSpPr>
          <p:cNvPr id="10" name="Straight Connector 9"/>
          <p:cNvCxnSpPr/>
          <p:nvPr/>
        </p:nvCxnSpPr>
        <p:spPr>
          <a:xfrm>
            <a:off x="457200" y="6416619"/>
            <a:ext cx="821657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6644448"/>
            <a:ext cx="821657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984791" y="2207293"/>
            <a:ext cx="3866764" cy="2462213"/>
          </a:xfrm>
          <a:prstGeom prst="rect">
            <a:avLst/>
          </a:prstGeom>
        </p:spPr>
        <p:txBody>
          <a:bodyPr wrap="none">
            <a:spAutoFit/>
          </a:bodyPr>
          <a:lstStyle/>
          <a:p>
            <a:r>
              <a:rPr lang="en-US" sz="1100" b="1" dirty="0" smtClean="0"/>
              <a:t>Week </a:t>
            </a:r>
            <a:r>
              <a:rPr lang="en-US" sz="1100" b="1" dirty="0"/>
              <a:t>of </a:t>
            </a:r>
            <a:r>
              <a:rPr lang="en-US" sz="1100" b="1" dirty="0" smtClean="0"/>
              <a:t>11/24 </a:t>
            </a:r>
            <a:r>
              <a:rPr lang="en-US" sz="1100" b="1" dirty="0" smtClean="0">
                <a:sym typeface="Wingdings" panose="05000000000000000000" pitchFamily="2" charset="2"/>
              </a:rPr>
              <a:t> </a:t>
            </a:r>
            <a:r>
              <a:rPr lang="en-US" sz="1100" b="1" dirty="0" smtClean="0"/>
              <a:t> Math Blast!</a:t>
            </a:r>
            <a:endParaRPr lang="en-US" sz="1100" dirty="0" smtClean="0"/>
          </a:p>
          <a:p>
            <a:pPr marL="228600" indent="-228600">
              <a:buFont typeface="+mj-lt"/>
              <a:buAutoNum type="arabicParenR"/>
            </a:pPr>
            <a:r>
              <a:rPr lang="en-US" sz="1100" u="sng" dirty="0">
                <a:hlinkClick r:id="rId3"/>
              </a:rPr>
              <a:t>Math in the Bath </a:t>
            </a:r>
            <a:r>
              <a:rPr lang="en-US" sz="1100" dirty="0"/>
              <a:t>| Peg + Cat | PreK-2</a:t>
            </a:r>
          </a:p>
          <a:p>
            <a:pPr marL="228600" lvl="0" indent="-228600">
              <a:buFont typeface="+mj-lt"/>
              <a:buAutoNum type="arabicParenR"/>
            </a:pPr>
            <a:r>
              <a:rPr lang="en-US" sz="1100" dirty="0">
                <a:sym typeface="Wingdings" panose="05000000000000000000" pitchFamily="2" charset="2"/>
                <a:hlinkClick r:id="rId4"/>
              </a:rPr>
              <a:t>Math Is </a:t>
            </a:r>
            <a:r>
              <a:rPr lang="en-US" sz="1100" dirty="0" err="1">
                <a:sym typeface="Wingdings" panose="05000000000000000000" pitchFamily="2" charset="2"/>
                <a:hlinkClick r:id="rId4"/>
              </a:rPr>
              <a:t>AweSum</a:t>
            </a:r>
            <a:r>
              <a:rPr lang="en-US" sz="1100" dirty="0">
                <a:sym typeface="Wingdings" panose="05000000000000000000" pitchFamily="2" charset="2"/>
                <a:hlinkClick r:id="rId4"/>
              </a:rPr>
              <a:t> Collection </a:t>
            </a:r>
            <a:r>
              <a:rPr lang="en-US" sz="1100" dirty="0">
                <a:sym typeface="Wingdings" panose="05000000000000000000" pitchFamily="2" charset="2"/>
              </a:rPr>
              <a:t>| PBS LearningMedia | PreK-13+</a:t>
            </a:r>
          </a:p>
          <a:p>
            <a:pPr marL="228600" indent="-228600">
              <a:buFont typeface="+mj-lt"/>
              <a:buAutoNum type="arabicParenR"/>
            </a:pPr>
            <a:r>
              <a:rPr lang="en-US" sz="1100" u="sng" dirty="0" smtClean="0">
                <a:hlinkClick r:id="rId5"/>
              </a:rPr>
              <a:t>Move </a:t>
            </a:r>
            <a:r>
              <a:rPr lang="en-US" sz="1100" u="sng" dirty="0">
                <a:hlinkClick r:id="rId5"/>
              </a:rPr>
              <a:t>That Math</a:t>
            </a:r>
            <a:r>
              <a:rPr lang="en-US" sz="1100" dirty="0"/>
              <a:t> | Kids in Motion | K-5 </a:t>
            </a:r>
          </a:p>
          <a:p>
            <a:pPr marL="228600" lvl="0" indent="-228600">
              <a:buFont typeface="+mj-lt"/>
              <a:buAutoNum type="arabicParenR"/>
            </a:pPr>
            <a:r>
              <a:rPr lang="en-US" sz="1100" dirty="0">
                <a:hlinkClick r:id="rId6"/>
              </a:rPr>
              <a:t>Khan Academy Collection </a:t>
            </a:r>
            <a:r>
              <a:rPr lang="en-US" sz="1100" dirty="0"/>
              <a:t>| </a:t>
            </a:r>
            <a:r>
              <a:rPr lang="en-US" sz="1100" dirty="0" smtClean="0"/>
              <a:t>Khan Academy </a:t>
            </a:r>
            <a:r>
              <a:rPr lang="en-US" sz="1100" dirty="0"/>
              <a:t>| 3-12</a:t>
            </a:r>
          </a:p>
          <a:p>
            <a:pPr marL="228600" indent="-228600">
              <a:buFont typeface="+mj-lt"/>
              <a:buAutoNum type="arabicParenR"/>
            </a:pPr>
            <a:r>
              <a:rPr lang="en-US" sz="1100" u="sng" dirty="0" smtClean="0">
                <a:hlinkClick r:id="rId7"/>
              </a:rPr>
              <a:t>Percent </a:t>
            </a:r>
            <a:r>
              <a:rPr lang="en-US" sz="1100" u="sng" dirty="0">
                <a:hlinkClick r:id="rId7"/>
              </a:rPr>
              <a:t>as a Rate</a:t>
            </a:r>
            <a:r>
              <a:rPr lang="en-US" sz="1100" dirty="0"/>
              <a:t> | I &lt;3 Math | 4-8</a:t>
            </a:r>
          </a:p>
          <a:p>
            <a:pPr marL="228600" lvl="0" indent="-228600">
              <a:buFont typeface="+mj-lt"/>
              <a:buAutoNum type="arabicParenR"/>
            </a:pPr>
            <a:r>
              <a:rPr lang="en-US" sz="1100" u="sng" dirty="0" smtClean="0">
                <a:hlinkClick r:id="rId8"/>
              </a:rPr>
              <a:t>Math </a:t>
            </a:r>
            <a:r>
              <a:rPr lang="en-US" sz="1100" u="sng" dirty="0">
                <a:hlinkClick r:id="rId8"/>
              </a:rPr>
              <a:t>at the Core</a:t>
            </a:r>
            <a:r>
              <a:rPr lang="en-US" sz="1100" dirty="0"/>
              <a:t> | </a:t>
            </a:r>
            <a:r>
              <a:rPr lang="en-US" sz="1100" dirty="0" smtClean="0"/>
              <a:t>WGBH | 5-8 </a:t>
            </a:r>
            <a:endParaRPr lang="en-US" sz="1100" dirty="0"/>
          </a:p>
          <a:p>
            <a:pPr marL="228600" indent="-228600">
              <a:buFont typeface="+mj-lt"/>
              <a:buAutoNum type="arabicParenR"/>
            </a:pPr>
            <a:r>
              <a:rPr lang="en-US" sz="1100" u="sng" dirty="0">
                <a:hlinkClick r:id="rId9"/>
              </a:rPr>
              <a:t>Adding Negative Numbers</a:t>
            </a:r>
            <a:r>
              <a:rPr lang="en-US" sz="1100" dirty="0"/>
              <a:t> | PBS Math Club  | 6-9 </a:t>
            </a:r>
          </a:p>
          <a:p>
            <a:pPr marL="228600" indent="-228600">
              <a:buFont typeface="+mj-lt"/>
              <a:buAutoNum type="arabicParenR"/>
            </a:pPr>
            <a:r>
              <a:rPr lang="en-US" sz="1100" u="sng" dirty="0">
                <a:hlinkClick r:id="rId10"/>
              </a:rPr>
              <a:t>Statistics and Probability</a:t>
            </a:r>
            <a:r>
              <a:rPr lang="en-US" sz="1100" dirty="0"/>
              <a:t> | WTCI | 6-13+</a:t>
            </a:r>
          </a:p>
          <a:p>
            <a:pPr marL="228600" lvl="0" indent="-228600">
              <a:buFont typeface="+mj-lt"/>
              <a:buAutoNum type="arabicParenR"/>
            </a:pPr>
            <a:r>
              <a:rPr lang="en-US" sz="1100" u="sng" dirty="0" smtClean="0">
                <a:hlinkClick r:id="rId11"/>
              </a:rPr>
              <a:t>Additive </a:t>
            </a:r>
            <a:r>
              <a:rPr lang="en-US" sz="1100" u="sng" dirty="0">
                <a:hlinkClick r:id="rId11"/>
              </a:rPr>
              <a:t>Inverse</a:t>
            </a:r>
            <a:r>
              <a:rPr lang="en-US" sz="1100" dirty="0"/>
              <a:t> | </a:t>
            </a:r>
            <a:r>
              <a:rPr lang="en-US" sz="1100" dirty="0" smtClean="0"/>
              <a:t>UEN | 7 </a:t>
            </a:r>
          </a:p>
          <a:p>
            <a:pPr marL="228600" lvl="0" indent="-228600">
              <a:buFont typeface="+mj-lt"/>
              <a:buAutoNum type="arabicParenR"/>
            </a:pPr>
            <a:r>
              <a:rPr lang="en-US" sz="1100" dirty="0" smtClean="0">
                <a:hlinkClick r:id="rId12"/>
              </a:rPr>
              <a:t>Get the Math </a:t>
            </a:r>
            <a:r>
              <a:rPr lang="en-US" sz="1100" dirty="0" smtClean="0"/>
              <a:t>| WNET | 7-10</a:t>
            </a:r>
          </a:p>
          <a:p>
            <a:pPr marL="228600" indent="-228600">
              <a:buAutoNum type="arabicPeriod"/>
            </a:pPr>
            <a:endParaRPr lang="en-US" sz="1100" dirty="0" smtClean="0">
              <a:sym typeface="Wingdings" panose="05000000000000000000" pitchFamily="2" charset="2"/>
            </a:endParaRPr>
          </a:p>
          <a:p>
            <a:pPr marL="228600" indent="-228600">
              <a:buAutoNum type="arabicPeriod"/>
            </a:pPr>
            <a:endParaRPr lang="en-US" sz="1100" dirty="0" smtClean="0">
              <a:sym typeface="Wingdings" panose="05000000000000000000" pitchFamily="2" charset="2"/>
            </a:endParaRPr>
          </a:p>
          <a:p>
            <a:r>
              <a:rPr lang="en-US" sz="1100" dirty="0" smtClean="0">
                <a:sym typeface="Wingdings" panose="05000000000000000000" pitchFamily="2" charset="2"/>
              </a:rPr>
              <a:t> </a:t>
            </a:r>
          </a:p>
        </p:txBody>
      </p:sp>
    </p:spTree>
    <p:extLst>
      <p:ext uri="{BB962C8B-B14F-4D97-AF65-F5344CB8AC3E}">
        <p14:creationId xmlns:p14="http://schemas.microsoft.com/office/powerpoint/2010/main" val="372104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85841"/>
            <a:ext cx="8148320" cy="3761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81000" y="228600"/>
            <a:ext cx="2362200" cy="678793"/>
          </a:xfrm>
          <a:prstGeom prst="rect">
            <a:avLst/>
          </a:prstGeom>
        </p:spPr>
      </p:pic>
      <p:sp>
        <p:nvSpPr>
          <p:cNvPr id="6" name="TextBox 5"/>
          <p:cNvSpPr txBox="1"/>
          <p:nvPr/>
        </p:nvSpPr>
        <p:spPr>
          <a:xfrm>
            <a:off x="457200" y="2590800"/>
            <a:ext cx="7848600" cy="923330"/>
          </a:xfrm>
          <a:prstGeom prst="rect">
            <a:avLst/>
          </a:prstGeom>
          <a:noFill/>
        </p:spPr>
        <p:txBody>
          <a:bodyPr wrap="square" rtlCol="0">
            <a:spAutoFit/>
          </a:bodyPr>
          <a:lstStyle/>
          <a:p>
            <a:r>
              <a:rPr lang="en-US" sz="5400" dirty="0" smtClean="0">
                <a:solidFill>
                  <a:schemeClr val="tx1">
                    <a:lumMod val="65000"/>
                    <a:lumOff val="35000"/>
                  </a:schemeClr>
                </a:solidFill>
              </a:rPr>
              <a:t>Questions?</a:t>
            </a:r>
            <a:endParaRPr lang="en-US" sz="4800" dirty="0">
              <a:solidFill>
                <a:schemeClr val="tx1">
                  <a:lumMod val="65000"/>
                  <a:lumOff val="35000"/>
                </a:schemeClr>
              </a:solidFill>
            </a:endParaRPr>
          </a:p>
        </p:txBody>
      </p:sp>
      <p:sp>
        <p:nvSpPr>
          <p:cNvPr id="8" name="TextBox 7"/>
          <p:cNvSpPr txBox="1"/>
          <p:nvPr/>
        </p:nvSpPr>
        <p:spPr>
          <a:xfrm>
            <a:off x="381000" y="3514130"/>
            <a:ext cx="8382000" cy="325538"/>
          </a:xfrm>
          <a:prstGeom prst="rect">
            <a:avLst/>
          </a:prstGeom>
          <a:noFill/>
        </p:spPr>
        <p:txBody>
          <a:bodyPr wrap="square" rtlCol="0">
            <a:spAutoFit/>
          </a:bodyPr>
          <a:lstStyle/>
          <a:p>
            <a:pPr>
              <a:lnSpc>
                <a:spcPct val="115000"/>
              </a:lnSpc>
            </a:pPr>
            <a:r>
              <a:rPr lang="en-US" sz="1400" dirty="0" smtClean="0">
                <a:solidFill>
                  <a:schemeClr val="tx1">
                    <a:lumMod val="50000"/>
                    <a:lumOff val="50000"/>
                  </a:schemeClr>
                </a:solidFill>
                <a:ea typeface="Calibri"/>
                <a:cs typeface="Times New Roman"/>
              </a:rPr>
              <a:t>Please </a:t>
            </a:r>
            <a:r>
              <a:rPr lang="en-US" sz="1400" dirty="0" smtClean="0">
                <a:solidFill>
                  <a:schemeClr val="tx1">
                    <a:lumMod val="50000"/>
                    <a:lumOff val="50000"/>
                  </a:schemeClr>
                </a:solidFill>
                <a:ea typeface="Calibri"/>
                <a:cs typeface="Times New Roman"/>
              </a:rPr>
              <a:t>contact Chris Seifert</a:t>
            </a:r>
            <a:r>
              <a:rPr lang="en-US" sz="1400" smtClean="0">
                <a:solidFill>
                  <a:schemeClr val="tx1">
                    <a:lumMod val="50000"/>
                    <a:lumOff val="50000"/>
                  </a:schemeClr>
                </a:solidFill>
                <a:ea typeface="Calibri"/>
                <a:cs typeface="Times New Roman"/>
              </a:rPr>
              <a:t>, MontanaPBS:  chris@montanapbs.org</a:t>
            </a:r>
            <a:endParaRPr lang="en-US" sz="1400" dirty="0">
              <a:solidFill>
                <a:schemeClr val="tx1">
                  <a:lumMod val="50000"/>
                  <a:lumOff val="50000"/>
                </a:schemeClr>
              </a:solidFill>
              <a:ea typeface="Calibri"/>
              <a:cs typeface="Times New Roman"/>
            </a:endParaRPr>
          </a:p>
        </p:txBody>
      </p:sp>
    </p:spTree>
    <p:extLst>
      <p:ext uri="{BB962C8B-B14F-4D97-AF65-F5344CB8AC3E}">
        <p14:creationId xmlns:p14="http://schemas.microsoft.com/office/powerpoint/2010/main" val="2449773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2276</Words>
  <Application>Microsoft Office PowerPoint</Application>
  <PresentationFormat>On-screen Show (4:3)</PresentationFormat>
  <Paragraphs>279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MS PGothic</vt:lpstr>
      <vt:lpstr>Arial</vt:lpstr>
      <vt:lpstr>Calibri</vt:lpstr>
      <vt:lpstr>Century Gothic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PBS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Camila T. Jones</dc:creator>
  <cp:lastModifiedBy>Seifert, Chris</cp:lastModifiedBy>
  <cp:revision>39</cp:revision>
  <dcterms:created xsi:type="dcterms:W3CDTF">2014-07-28T17:11:02Z</dcterms:created>
  <dcterms:modified xsi:type="dcterms:W3CDTF">2014-08-26T19:39:15Z</dcterms:modified>
</cp:coreProperties>
</file>